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6" r:id="rId7"/>
    <p:sldId id="260" r:id="rId8"/>
    <p:sldId id="262" r:id="rId9"/>
    <p:sldId id="263" r:id="rId10"/>
    <p:sldId id="264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72BFC3-E377-6A37-4823-8539DCAE3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710FF4-6F6B-7788-54FC-5E008D1E3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7AF11C2-B195-92CF-C62D-2AF33B080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98D2-F42A-4383-9A55-F0158AA44C1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B41B128-F284-EF34-2300-52C75540D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22AF94-9B9B-83E2-CBEE-479D913AB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BAF7-A29F-4D72-9DAD-46383EB20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047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03B116-04DC-B8FE-70C1-F55E87E4D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455AF1A-81AB-6E55-41FF-8517BAFD71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0F9CFB-6A8B-D6A2-B387-A5AC1366F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98D2-F42A-4383-9A55-F0158AA44C1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9D7E56-2335-205E-02B1-E036B5019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DD8A7E-3F39-CDD0-D05A-154EBA125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BAF7-A29F-4D72-9DAD-46383EB20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2749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C74E852-2360-E4BB-1A98-22274D783B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2AC6C0F-CA6C-4E6A-FCD0-D76644AEB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E911C7-16B5-650D-88B1-63E4C615B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98D2-F42A-4383-9A55-F0158AA44C1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AE4954-EF6E-BC07-015B-FB5701A80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2D38303-1415-7497-689F-3A84B4F36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BAF7-A29F-4D72-9DAD-46383EB20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240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8AC385-4EE4-F187-39F1-77A0DEAFE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2CE903-BB52-7863-7DB7-B396EB116B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23115AA-86A4-8604-8C1A-2CD6CB923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98D2-F42A-4383-9A55-F0158AA44C1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C2B772-3F51-504B-37C7-0A38DDE63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FF4812-AB16-EE0F-10B7-1A2636EA4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BAF7-A29F-4D72-9DAD-46383EB20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6270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CAC94F-2271-2678-913A-488573F85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3424A6A-2A4C-0DCE-6141-22D950CDAC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A2662DA-BBBD-8CCD-EA7B-0BC8C7D38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98D2-F42A-4383-9A55-F0158AA44C1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2FA31F-C62A-C623-C9D1-0E579D655E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EE2595-1A11-F996-AADA-86CD90707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BAF7-A29F-4D72-9DAD-46383EB20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6562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509622-7EDC-F92E-EA85-EB45E2731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03F0732-BEFA-530D-FCA3-195FA5F544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A8A3F22-8687-6A77-F0A4-C55F5A075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80DDD42-3279-4564-041D-4C24FD8DD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98D2-F42A-4383-9A55-F0158AA44C1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FCBE34B-34EA-458E-FDA1-3E511DC1A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6E5BA75-F505-6840-B11F-CF95C679C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BAF7-A29F-4D72-9DAD-46383EB20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6062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2FE0DC-8157-98C9-073D-9FCC16039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2708C35-3985-244F-B6B1-7836ECE387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537325B-9065-71D2-6C07-10F9740565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D0871A91-67E7-3A97-603A-77BA1BE302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BD128B0-85F4-2D27-C329-E511678498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C60F6C3-25FE-F971-652B-E65619ACE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98D2-F42A-4383-9A55-F0158AA44C1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603B4A3-F6AE-3EB7-D60E-7A6DB2309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17583D9-F59D-79B4-87D2-CF111AE63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BAF7-A29F-4D72-9DAD-46383EB20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3974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7681B0-229C-2379-FE01-27FF5B337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4612CEE-6647-EF2F-525D-448331383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98D2-F42A-4383-9A55-F0158AA44C1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CA69C2F-CAF5-FB3C-E20E-A3E3A3469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850719A-A2AD-5C7E-DF44-F988BE49D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BAF7-A29F-4D72-9DAD-46383EB20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0733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74F4C8F8-59D9-4CAE-3A9E-D5C3AD6A6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98D2-F42A-4383-9A55-F0158AA44C1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CAEA8CA-136D-5539-681D-A70923575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FE12761-89A5-F45B-42B5-81324D8F63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BAF7-A29F-4D72-9DAD-46383EB20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5768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71C7A8C-4566-773E-24E0-035E395F9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5FF3B17-FD0F-F288-5EF2-D15B4D5FF6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04259B7-7BF1-2E98-385D-76122C26EF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67B02A8-2748-C4FA-5C35-3B3319DD4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98D2-F42A-4383-9A55-F0158AA44C1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F56B50A-1C80-963F-C877-DBE9B1923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B2E19B-CBED-D01A-2219-ABCCC3F87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BAF7-A29F-4D72-9DAD-46383EB20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6885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230118-72C9-562C-335F-3B5F74CFC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3945118-E888-44C2-CEDA-EAC70C575F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1C446BD-20AE-6017-832F-FA2AAD1B4D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C1E948B-5A8B-0CBD-C598-76A8244FA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C98D2-F42A-4383-9A55-F0158AA44C1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F46535E-3D9F-1899-ACA4-64409BEC6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72440E1-3545-CE06-C3CA-D95ADDAC5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1BAF7-A29F-4D72-9DAD-46383EB20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5084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59F010C-9250-AC3E-58CB-0E2F3D9F2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F62689B-0D52-7411-DF69-53BEF43F9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DAD4576-C845-4D2F-E222-9BC9CD6212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C98D2-F42A-4383-9A55-F0158AA44C15}" type="datetimeFigureOut">
              <a:rPr lang="fr-FR" smtClean="0"/>
              <a:t>10/10/2025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6FBB390-231D-5A6E-1EFF-FEE99A7CA2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5C5F765-A251-8E55-55C2-60DB398BD8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1BAF7-A29F-4D72-9DAD-46383EB20E3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8025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oniseptv.onisep.fr/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s://www.onisep.fr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3">
            <a:extLst>
              <a:ext uri="{FF2B5EF4-FFF2-40B4-BE49-F238E27FC236}">
                <a16:creationId xmlns:a16="http://schemas.microsoft.com/office/drawing/2014/main" id="{C4FB9B33-5087-9D46-E346-2C250A7FB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22070" y="3007638"/>
            <a:ext cx="6048375" cy="374650"/>
          </a:xfrm>
          <a:prstGeom prst="rect">
            <a:avLst/>
          </a:prstGeom>
          <a:noFill/>
          <a:ln w="254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Ressource 2: </a:t>
            </a:r>
            <a:r>
              <a:rPr kumimoji="0" lang="fr-FR" altLang="fr-FR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2"/>
              </a:rPr>
              <a:t>onisep.fr</a:t>
            </a:r>
            <a:endParaRPr kumimoji="0" lang="fr-FR" altLang="fr-FR" sz="2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645B9900-1C38-5504-E6E0-3853379C5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8803" y="5320749"/>
            <a:ext cx="6048375" cy="374650"/>
          </a:xfrm>
          <a:prstGeom prst="rect">
            <a:avLst/>
          </a:prstGeom>
          <a:noFill/>
          <a:ln w="25400" algn="ctr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fr-FR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Ressource 3: </a:t>
            </a:r>
            <a:r>
              <a:rPr kumimoji="0" lang="fr-FR" altLang="fr-FR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hlinkClick r:id="rId3"/>
              </a:rPr>
              <a:t>oniseptv.onisep.fr</a:t>
            </a:r>
            <a:endParaRPr kumimoji="0" lang="fr-FR" altLang="fr-FR" sz="2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2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3162FC51-90D6-03A3-7C48-91D323A652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69930" y="5055636"/>
            <a:ext cx="2724150" cy="904875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D3F5A824-AFBF-9C2F-36D0-7974CED77CF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69384" y="2731645"/>
            <a:ext cx="2524646" cy="837968"/>
          </a:xfrm>
          <a:prstGeom prst="rect">
            <a:avLst/>
          </a:prstGeom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BAD6E79D-1240-585A-C9CA-2847283E4D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484" y="590631"/>
            <a:ext cx="2828925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7662C84D-AB09-70C1-E3F4-B38A29D3D9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782" y="3569613"/>
            <a:ext cx="2383921" cy="1570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F16A471F-847B-CBE1-780A-42451F9688E0}"/>
              </a:ext>
            </a:extLst>
          </p:cNvPr>
          <p:cNvSpPr txBox="1"/>
          <p:nvPr/>
        </p:nvSpPr>
        <p:spPr>
          <a:xfrm>
            <a:off x="4864782" y="883262"/>
            <a:ext cx="6829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Je visualise des vidéos de métiers, d’expérience de parcours personnels, des témoignages mise à disposition sur ces ressources, pour élargir mes connaissances, découvrir le monde du travail et découvrir des métiers.</a:t>
            </a:r>
          </a:p>
        </p:txBody>
      </p:sp>
    </p:spTree>
    <p:extLst>
      <p:ext uri="{BB962C8B-B14F-4D97-AF65-F5344CB8AC3E}">
        <p14:creationId xmlns:p14="http://schemas.microsoft.com/office/powerpoint/2010/main" val="5220158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>
            <a:extLst>
              <a:ext uri="{FF2B5EF4-FFF2-40B4-BE49-F238E27FC236}">
                <a16:creationId xmlns:a16="http://schemas.microsoft.com/office/drawing/2014/main" id="{CA55EF1C-D5A0-6E85-7D85-08C8324C2909}"/>
              </a:ext>
            </a:extLst>
          </p:cNvPr>
          <p:cNvGrpSpPr/>
          <p:nvPr/>
        </p:nvGrpSpPr>
        <p:grpSpPr>
          <a:xfrm>
            <a:off x="4632531" y="773110"/>
            <a:ext cx="3067941" cy="5927724"/>
            <a:chOff x="4997864" y="1054691"/>
            <a:chExt cx="3067941" cy="5248543"/>
          </a:xfrm>
        </p:grpSpPr>
        <p:grpSp>
          <p:nvGrpSpPr>
            <p:cNvPr id="19" name="Groupe 18">
              <a:extLst>
                <a:ext uri="{FF2B5EF4-FFF2-40B4-BE49-F238E27FC236}">
                  <a16:creationId xmlns:a16="http://schemas.microsoft.com/office/drawing/2014/main" id="{7061D184-B134-6976-38A3-049C67EC01BF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1" name="Rectangle : coins arrondis 20">
                <a:extLst>
                  <a:ext uri="{FF2B5EF4-FFF2-40B4-BE49-F238E27FC236}">
                    <a16:creationId xmlns:a16="http://schemas.microsoft.com/office/drawing/2014/main" id="{56CF8500-DAEE-F7EF-56F3-D2884FE981C1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Rectangle : coins arrondis 21">
                <a:extLst>
                  <a:ext uri="{FF2B5EF4-FFF2-40B4-BE49-F238E27FC236}">
                    <a16:creationId xmlns:a16="http://schemas.microsoft.com/office/drawing/2014/main" id="{AE9DA49B-F985-AA83-CA9B-5D5142FD881D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2E092643-63B2-40C7-FE67-0CE986E02DA0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2DA745DE-7B14-C942-3E99-CEBD068A1EDB}"/>
              </a:ext>
            </a:extLst>
          </p:cNvPr>
          <p:cNvGrpSpPr/>
          <p:nvPr/>
        </p:nvGrpSpPr>
        <p:grpSpPr>
          <a:xfrm>
            <a:off x="8696769" y="742541"/>
            <a:ext cx="3067941" cy="5927724"/>
            <a:chOff x="4997864" y="1054691"/>
            <a:chExt cx="3067941" cy="5248543"/>
          </a:xfrm>
        </p:grpSpPr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EA87EB8E-2BE8-C015-ADFA-96FF23853D76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6" name="Rectangle : coins arrondis 25">
                <a:extLst>
                  <a:ext uri="{FF2B5EF4-FFF2-40B4-BE49-F238E27FC236}">
                    <a16:creationId xmlns:a16="http://schemas.microsoft.com/office/drawing/2014/main" id="{A5D777E4-6849-2207-9ACC-22794F3C63EB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7" name="Rectangle : coins arrondis 26">
                <a:extLst>
                  <a:ext uri="{FF2B5EF4-FFF2-40B4-BE49-F238E27FC236}">
                    <a16:creationId xmlns:a16="http://schemas.microsoft.com/office/drawing/2014/main" id="{BB2401BC-F45A-3F9A-13F5-C8344602083A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BF2C30E8-37CE-9AEE-0BBF-3D2094D0FF75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24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000" b="1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ED21A332-FC28-D605-A469-E45BA009464B}"/>
              </a:ext>
            </a:extLst>
          </p:cNvPr>
          <p:cNvGrpSpPr/>
          <p:nvPr/>
        </p:nvGrpSpPr>
        <p:grpSpPr>
          <a:xfrm>
            <a:off x="722118" y="773110"/>
            <a:ext cx="3067941" cy="5927724"/>
            <a:chOff x="4997864" y="1054691"/>
            <a:chExt cx="3067941" cy="5248543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BA40245E-B915-005F-CA58-84F07470487A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31" name="Rectangle : coins arrondis 30">
                <a:extLst>
                  <a:ext uri="{FF2B5EF4-FFF2-40B4-BE49-F238E27FC236}">
                    <a16:creationId xmlns:a16="http://schemas.microsoft.com/office/drawing/2014/main" id="{AEFE6410-6255-E08D-1BA9-7592BE2CB2F1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Rectangle : coins arrondis 31">
                <a:extLst>
                  <a:ext uri="{FF2B5EF4-FFF2-40B4-BE49-F238E27FC236}">
                    <a16:creationId xmlns:a16="http://schemas.microsoft.com/office/drawing/2014/main" id="{F2B84B87-F857-19E3-530B-011383572FE7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7D48C338-2107-1BFC-3A8C-0528797D5774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713E1035-DB1E-838B-5E55-A0E34AA13564}"/>
              </a:ext>
            </a:extLst>
          </p:cNvPr>
          <p:cNvSpPr txBox="1"/>
          <p:nvPr/>
        </p:nvSpPr>
        <p:spPr>
          <a:xfrm>
            <a:off x="2478632" y="118444"/>
            <a:ext cx="25915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Période 5(5</a:t>
            </a:r>
            <a:r>
              <a:rPr lang="fr-FR" sz="1800" baseline="30000" dirty="0"/>
              <a:t>ème</a:t>
            </a:r>
            <a:r>
              <a:rPr lang="fr-FR" sz="1800" dirty="0"/>
              <a:t>)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7796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A373F1-7617-467A-6354-3F2E6A979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POURSUIVRE EN CLASSE DE QUATRIEME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FCD006-28E5-BD9D-0228-A7D0D0C67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r-FR" dirty="0"/>
              <a:t>Période 1 Diapo12: Sélectionner un secteur qui vous a plu en cinquième et refaire trois cartes de métiers différentes dans ce secteur.</a:t>
            </a:r>
          </a:p>
          <a:p>
            <a:r>
              <a:rPr lang="fr-FR" dirty="0"/>
              <a:t>Période 2 Diapo13 : Même chose mais il faut choisir un autre secteur professionnel.</a:t>
            </a:r>
          </a:p>
          <a:p>
            <a:r>
              <a:rPr lang="fr-FR" dirty="0"/>
              <a:t>Période 3 Diapo14-Interview: Créer un questionnaire pour interviewer un professionnel sur son métier. </a:t>
            </a:r>
            <a:r>
              <a:rPr lang="fr-FR" sz="1300" dirty="0"/>
              <a:t>	</a:t>
            </a:r>
          </a:p>
          <a:p>
            <a:pPr marL="0" indent="0">
              <a:buNone/>
            </a:pPr>
            <a:r>
              <a:rPr lang="fr-FR" sz="1300" dirty="0"/>
              <a:t>-</a:t>
            </a:r>
            <a:r>
              <a:rPr lang="fr-FR" sz="1500" dirty="0"/>
              <a:t>Aide: </a:t>
            </a:r>
          </a:p>
          <a:p>
            <a:pPr marL="0" indent="0">
              <a:buNone/>
            </a:pPr>
            <a:r>
              <a:rPr lang="fr-FR" sz="1500" dirty="0"/>
              <a:t>1)- saisir les mots clés suivants, </a:t>
            </a:r>
            <a:r>
              <a:rPr lang="fr-FR" sz="1500" i="1" dirty="0"/>
              <a:t>interview questionnaire métiers, </a:t>
            </a:r>
            <a:r>
              <a:rPr lang="fr-FR" sz="1500" dirty="0"/>
              <a:t> sur un moteur de recherche pour avoir des exemples de questionnaires</a:t>
            </a:r>
            <a:r>
              <a:rPr lang="fr-FR" sz="1500" i="1" dirty="0"/>
              <a:t>.</a:t>
            </a:r>
          </a:p>
          <a:p>
            <a:pPr marL="0" indent="0">
              <a:buNone/>
            </a:pPr>
            <a:r>
              <a:rPr lang="fr-FR" sz="1500" i="1" dirty="0"/>
              <a:t>2)- Faire le plan  de votre questionnaire en regroupant les questions par Rubriques (rémunération, conditions de travail, débouchés…) en vous aidant de la recherche</a:t>
            </a:r>
          </a:p>
          <a:p>
            <a:pPr marL="0" indent="0">
              <a:buNone/>
            </a:pPr>
            <a:r>
              <a:rPr lang="fr-FR" sz="1500" i="1" dirty="0"/>
              <a:t>3)-Rédiger, saisir les questions et les tester ensuite avec vos parents.</a:t>
            </a:r>
          </a:p>
          <a:p>
            <a:r>
              <a:rPr lang="fr-FR" dirty="0"/>
              <a:t>Période 4-Interview Vidéo: Le tester avec ses parents, rectifier les questions si besoin et le tester en le filmant avec son smartphone.( Montage vidéo avec </a:t>
            </a:r>
            <a:r>
              <a:rPr lang="fr-FR" dirty="0" err="1"/>
              <a:t>CapCut</a:t>
            </a:r>
            <a:r>
              <a:rPr lang="fr-FR" dirty="0"/>
              <a:t>; </a:t>
            </a:r>
            <a:r>
              <a:rPr lang="fr-FR" dirty="0" err="1"/>
              <a:t>InShot</a:t>
            </a:r>
            <a:r>
              <a:rPr lang="fr-FR" dirty="0"/>
              <a:t> ou autres applications)</a:t>
            </a:r>
          </a:p>
          <a:p>
            <a:r>
              <a:rPr lang="fr-FR" dirty="0"/>
              <a:t> Filmer l’interview d’un professionnel autre que ses parents</a:t>
            </a:r>
          </a:p>
          <a:p>
            <a:r>
              <a:rPr lang="fr-FR" dirty="0"/>
              <a:t>Période 5- Interview Vidéo: Insérer les vidéos dans son diaporama avec l’accord de la personne interviewer.</a:t>
            </a:r>
          </a:p>
        </p:txBody>
      </p:sp>
    </p:spTree>
    <p:extLst>
      <p:ext uri="{BB962C8B-B14F-4D97-AF65-F5344CB8AC3E}">
        <p14:creationId xmlns:p14="http://schemas.microsoft.com/office/powerpoint/2010/main" val="30845444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B0BBB8-8506-2A55-9101-26F3FC47A367}"/>
              </a:ext>
            </a:extLst>
          </p:cNvPr>
          <p:cNvSpPr txBox="1"/>
          <p:nvPr/>
        </p:nvSpPr>
        <p:spPr>
          <a:xfrm>
            <a:off x="280585" y="119904"/>
            <a:ext cx="25915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Période 1(4</a:t>
            </a:r>
            <a:r>
              <a:rPr lang="fr-FR" sz="1800" baseline="30000" dirty="0"/>
              <a:t>ème</a:t>
            </a:r>
            <a:r>
              <a:rPr lang="fr-FR" sz="1800" dirty="0"/>
              <a:t>) </a:t>
            </a:r>
            <a:endParaRPr lang="fr-FR" dirty="0"/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9D4BFAD7-615D-4B05-37C4-7C2529140340}"/>
              </a:ext>
            </a:extLst>
          </p:cNvPr>
          <p:cNvGrpSpPr/>
          <p:nvPr/>
        </p:nvGrpSpPr>
        <p:grpSpPr>
          <a:xfrm>
            <a:off x="4632531" y="773110"/>
            <a:ext cx="3067941" cy="5927724"/>
            <a:chOff x="4997864" y="1054691"/>
            <a:chExt cx="3067941" cy="5248543"/>
          </a:xfrm>
        </p:grpSpPr>
        <p:grpSp>
          <p:nvGrpSpPr>
            <p:cNvPr id="20" name="Groupe 19">
              <a:extLst>
                <a:ext uri="{FF2B5EF4-FFF2-40B4-BE49-F238E27FC236}">
                  <a16:creationId xmlns:a16="http://schemas.microsoft.com/office/drawing/2014/main" id="{7BEF5A53-F9BB-BDA1-F3E2-AF606BFF2CBD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2" name="Rectangle : coins arrondis 21">
                <a:extLst>
                  <a:ext uri="{FF2B5EF4-FFF2-40B4-BE49-F238E27FC236}">
                    <a16:creationId xmlns:a16="http://schemas.microsoft.com/office/drawing/2014/main" id="{ADAEED48-696E-E06B-E996-0481610D748E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3" name="Rectangle : coins arrondis 22">
                <a:extLst>
                  <a:ext uri="{FF2B5EF4-FFF2-40B4-BE49-F238E27FC236}">
                    <a16:creationId xmlns:a16="http://schemas.microsoft.com/office/drawing/2014/main" id="{E8F17D7C-0F0D-1B4C-9B04-38FE2D267141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50575E4E-02B0-DA5C-E342-86580B67A090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C9A60085-3A71-F8E4-BE13-8978A95B9524}"/>
              </a:ext>
            </a:extLst>
          </p:cNvPr>
          <p:cNvGrpSpPr/>
          <p:nvPr/>
        </p:nvGrpSpPr>
        <p:grpSpPr>
          <a:xfrm>
            <a:off x="8696769" y="742541"/>
            <a:ext cx="3067941" cy="5927724"/>
            <a:chOff x="4997864" y="1054691"/>
            <a:chExt cx="3067941" cy="5248543"/>
          </a:xfrm>
        </p:grpSpPr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C9B5843F-8BA0-5E44-D496-989AA33AE7DE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8" name="Rectangle : coins arrondis 27">
                <a:extLst>
                  <a:ext uri="{FF2B5EF4-FFF2-40B4-BE49-F238E27FC236}">
                    <a16:creationId xmlns:a16="http://schemas.microsoft.com/office/drawing/2014/main" id="{61AAB04E-9E90-F99A-A3D6-EEF2FE2D60F2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Rectangle : coins arrondis 28">
                <a:extLst>
                  <a:ext uri="{FF2B5EF4-FFF2-40B4-BE49-F238E27FC236}">
                    <a16:creationId xmlns:a16="http://schemas.microsoft.com/office/drawing/2014/main" id="{C59C6492-EF37-E914-5840-3AC36CD47048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7137DF1E-177C-5930-E826-CE78D81433A9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24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000" b="1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A4EB85AB-A8FA-231B-48B1-08AB2B572A6F}"/>
              </a:ext>
            </a:extLst>
          </p:cNvPr>
          <p:cNvGrpSpPr/>
          <p:nvPr/>
        </p:nvGrpSpPr>
        <p:grpSpPr>
          <a:xfrm>
            <a:off x="706447" y="742541"/>
            <a:ext cx="3067941" cy="5927724"/>
            <a:chOff x="4997864" y="1054691"/>
            <a:chExt cx="3067941" cy="5248543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DA3FE17D-542F-B1BA-C4F8-5E59C2BF4D15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6" name="Rectangle : coins arrondis 5">
                <a:extLst>
                  <a:ext uri="{FF2B5EF4-FFF2-40B4-BE49-F238E27FC236}">
                    <a16:creationId xmlns:a16="http://schemas.microsoft.com/office/drawing/2014/main" id="{E47FA6CA-3F42-3C09-A812-12C5113DBAA8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" name="Rectangle : coins arrondis 6">
                <a:extLst>
                  <a:ext uri="{FF2B5EF4-FFF2-40B4-BE49-F238E27FC236}">
                    <a16:creationId xmlns:a16="http://schemas.microsoft.com/office/drawing/2014/main" id="{87BB615C-755C-C169-001E-0FEF669DF46C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68FEF80E-B81D-4AD0-B315-BE899F455AED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7545558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>
            <a:extLst>
              <a:ext uri="{FF2B5EF4-FFF2-40B4-BE49-F238E27FC236}">
                <a16:creationId xmlns:a16="http://schemas.microsoft.com/office/drawing/2014/main" id="{E8433983-A5C0-00B6-B867-6F5D099EC617}"/>
              </a:ext>
            </a:extLst>
          </p:cNvPr>
          <p:cNvGrpSpPr/>
          <p:nvPr/>
        </p:nvGrpSpPr>
        <p:grpSpPr>
          <a:xfrm>
            <a:off x="4683806" y="742541"/>
            <a:ext cx="3067941" cy="5927724"/>
            <a:chOff x="4997864" y="1054691"/>
            <a:chExt cx="3067941" cy="5248543"/>
          </a:xfrm>
        </p:grpSpPr>
        <p:grpSp>
          <p:nvGrpSpPr>
            <p:cNvPr id="19" name="Groupe 18">
              <a:extLst>
                <a:ext uri="{FF2B5EF4-FFF2-40B4-BE49-F238E27FC236}">
                  <a16:creationId xmlns:a16="http://schemas.microsoft.com/office/drawing/2014/main" id="{4DFF5D59-2A0C-4C3F-6DDD-0AA03977D000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1" name="Rectangle : coins arrondis 20">
                <a:extLst>
                  <a:ext uri="{FF2B5EF4-FFF2-40B4-BE49-F238E27FC236}">
                    <a16:creationId xmlns:a16="http://schemas.microsoft.com/office/drawing/2014/main" id="{2585AD17-6A9B-1133-6DB3-967C63C550BE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Rectangle : coins arrondis 21">
                <a:extLst>
                  <a:ext uri="{FF2B5EF4-FFF2-40B4-BE49-F238E27FC236}">
                    <a16:creationId xmlns:a16="http://schemas.microsoft.com/office/drawing/2014/main" id="{41F0ECFE-708F-F36C-BD16-1D402E2F3738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78232B72-4080-F62E-97E7-BB08F5F563FC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FFCCDD9B-8BBC-A7BE-097D-22A1F451543C}"/>
              </a:ext>
            </a:extLst>
          </p:cNvPr>
          <p:cNvGrpSpPr/>
          <p:nvPr/>
        </p:nvGrpSpPr>
        <p:grpSpPr>
          <a:xfrm>
            <a:off x="8696769" y="742541"/>
            <a:ext cx="3067941" cy="5927724"/>
            <a:chOff x="4997864" y="1054691"/>
            <a:chExt cx="3067941" cy="5248543"/>
          </a:xfrm>
        </p:grpSpPr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5BAB36CA-4127-FBBB-E6AB-650987DDD6D2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6" name="Rectangle : coins arrondis 25">
                <a:extLst>
                  <a:ext uri="{FF2B5EF4-FFF2-40B4-BE49-F238E27FC236}">
                    <a16:creationId xmlns:a16="http://schemas.microsoft.com/office/drawing/2014/main" id="{9BB1906C-3FAC-C99B-8D63-274890C97907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7" name="Rectangle : coins arrondis 26">
                <a:extLst>
                  <a:ext uri="{FF2B5EF4-FFF2-40B4-BE49-F238E27FC236}">
                    <a16:creationId xmlns:a16="http://schemas.microsoft.com/office/drawing/2014/main" id="{847D7C46-8548-75C1-6D18-94DF180E6A7A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B958EC1E-E273-9711-B71E-E8471B51D34D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24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000" b="1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3E46FB3D-1307-38D5-63DB-A63717CC6C95}"/>
              </a:ext>
            </a:extLst>
          </p:cNvPr>
          <p:cNvGrpSpPr/>
          <p:nvPr/>
        </p:nvGrpSpPr>
        <p:grpSpPr>
          <a:xfrm>
            <a:off x="722118" y="773110"/>
            <a:ext cx="3067941" cy="5927724"/>
            <a:chOff x="4997864" y="1054691"/>
            <a:chExt cx="3067941" cy="5248543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66C46B21-9E3F-2755-BEC8-3BA254BE0A00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31" name="Rectangle : coins arrondis 30">
                <a:extLst>
                  <a:ext uri="{FF2B5EF4-FFF2-40B4-BE49-F238E27FC236}">
                    <a16:creationId xmlns:a16="http://schemas.microsoft.com/office/drawing/2014/main" id="{38B2EAE4-FA9C-8A4D-FFF4-E6509DEA0156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Rectangle : coins arrondis 31">
                <a:extLst>
                  <a:ext uri="{FF2B5EF4-FFF2-40B4-BE49-F238E27FC236}">
                    <a16:creationId xmlns:a16="http://schemas.microsoft.com/office/drawing/2014/main" id="{CB815366-C8D9-9877-9027-3E61C91B70C9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ED2157BA-4C1E-32DD-3660-4E6741565623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CB2CA4CB-CC7E-2FCE-7278-D9955A8863F8}"/>
              </a:ext>
            </a:extLst>
          </p:cNvPr>
          <p:cNvSpPr txBox="1"/>
          <p:nvPr/>
        </p:nvSpPr>
        <p:spPr>
          <a:xfrm>
            <a:off x="402004" y="199787"/>
            <a:ext cx="25915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Période </a:t>
            </a:r>
            <a:r>
              <a:rPr lang="fr-FR" dirty="0"/>
              <a:t>2</a:t>
            </a:r>
            <a:r>
              <a:rPr lang="fr-FR" sz="1800" dirty="0"/>
              <a:t>(4</a:t>
            </a:r>
            <a:r>
              <a:rPr lang="fr-FR" sz="1800" baseline="30000" dirty="0"/>
              <a:t>ème</a:t>
            </a:r>
            <a:r>
              <a:rPr lang="fr-FR" sz="1800" dirty="0"/>
              <a:t>)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61266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F2B9B3A-7041-939A-597A-8AA9B609161A}"/>
              </a:ext>
            </a:extLst>
          </p:cNvPr>
          <p:cNvSpPr txBox="1"/>
          <p:nvPr/>
        </p:nvSpPr>
        <p:spPr>
          <a:xfrm>
            <a:off x="402004" y="199787"/>
            <a:ext cx="18028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Période 3(4</a:t>
            </a:r>
            <a:r>
              <a:rPr lang="fr-FR" sz="1800" baseline="30000" dirty="0"/>
              <a:t>ème</a:t>
            </a:r>
            <a:r>
              <a:rPr lang="fr-FR" sz="1800" dirty="0"/>
              <a:t>) 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278BE7F-930E-176F-7525-AE627DD896AD}"/>
              </a:ext>
            </a:extLst>
          </p:cNvPr>
          <p:cNvSpPr txBox="1"/>
          <p:nvPr/>
        </p:nvSpPr>
        <p:spPr>
          <a:xfrm>
            <a:off x="2502846" y="182780"/>
            <a:ext cx="83674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Mon questionnaire d’interview: Je saisi les questions après les avoir testés avec mes parents. Je saisi les réponses obligatoirement si je ne suis pas en mesure de faire une vidéo.</a:t>
            </a:r>
            <a:endParaRPr lang="fr-FR" dirty="0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80F91B1E-0C69-B109-AC03-0375A3B1253C}"/>
              </a:ext>
            </a:extLst>
          </p:cNvPr>
          <p:cNvSpPr txBox="1"/>
          <p:nvPr/>
        </p:nvSpPr>
        <p:spPr>
          <a:xfrm>
            <a:off x="580870" y="1586525"/>
            <a:ext cx="108446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Rubrique 1-…</a:t>
            </a:r>
          </a:p>
          <a:p>
            <a:r>
              <a:rPr lang="fr-FR" dirty="0"/>
              <a:t>1-…</a:t>
            </a:r>
          </a:p>
          <a:p>
            <a:r>
              <a:rPr lang="fr-FR" dirty="0"/>
              <a:t>2-….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15B0A91A-F237-B898-B4EA-4B4C403DBF66}"/>
              </a:ext>
            </a:extLst>
          </p:cNvPr>
          <p:cNvSpPr txBox="1"/>
          <p:nvPr/>
        </p:nvSpPr>
        <p:spPr>
          <a:xfrm>
            <a:off x="580869" y="1106110"/>
            <a:ext cx="108446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Interview de …………………………………………………………. Sur le métier de…………………………………………………..</a:t>
            </a:r>
          </a:p>
        </p:txBody>
      </p:sp>
    </p:spTree>
    <p:extLst>
      <p:ext uri="{BB962C8B-B14F-4D97-AF65-F5344CB8AC3E}">
        <p14:creationId xmlns:p14="http://schemas.microsoft.com/office/powerpoint/2010/main" val="1797122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EF2B9B3A-7041-939A-597A-8AA9B609161A}"/>
              </a:ext>
            </a:extLst>
          </p:cNvPr>
          <p:cNvSpPr txBox="1"/>
          <p:nvPr/>
        </p:nvSpPr>
        <p:spPr>
          <a:xfrm>
            <a:off x="402004" y="199787"/>
            <a:ext cx="223864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Période 4 et 5(4</a:t>
            </a:r>
            <a:r>
              <a:rPr lang="fr-FR" sz="1800" baseline="30000" dirty="0"/>
              <a:t>ème</a:t>
            </a:r>
            <a:r>
              <a:rPr lang="fr-FR" sz="1800" dirty="0"/>
              <a:t>) </a:t>
            </a:r>
            <a:endParaRPr lang="fr-FR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C278BE7F-930E-176F-7525-AE627DD896AD}"/>
              </a:ext>
            </a:extLst>
          </p:cNvPr>
          <p:cNvSpPr txBox="1"/>
          <p:nvPr/>
        </p:nvSpPr>
        <p:spPr>
          <a:xfrm>
            <a:off x="2527540" y="204884"/>
            <a:ext cx="89323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Insérer le/les films de l’interview de mes parents et/ou d’un professionnel sur son métier.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7699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>
            <a:extLst>
              <a:ext uri="{FF2B5EF4-FFF2-40B4-BE49-F238E27FC236}">
                <a16:creationId xmlns:a16="http://schemas.microsoft.com/office/drawing/2014/main" id="{8D3641FC-7539-61CA-21E3-803C7C7FF3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1491" y="5792539"/>
            <a:ext cx="6429375" cy="790575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5A22498D-70BA-3169-FADE-4C96D2BAC65C}"/>
              </a:ext>
            </a:extLst>
          </p:cNvPr>
          <p:cNvSpPr txBox="1"/>
          <p:nvPr/>
        </p:nvSpPr>
        <p:spPr>
          <a:xfrm>
            <a:off x="4520726" y="562071"/>
            <a:ext cx="2409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Calendrier 2024/2025</a:t>
            </a:r>
          </a:p>
        </p:txBody>
      </p:sp>
      <p:pic>
        <p:nvPicPr>
          <p:cNvPr id="10" name="Picture 6">
            <a:extLst>
              <a:ext uri="{FF2B5EF4-FFF2-40B4-BE49-F238E27FC236}">
                <a16:creationId xmlns:a16="http://schemas.microsoft.com/office/drawing/2014/main" id="{734F22E5-51AD-AACE-AAC4-CD3F9C662E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320" y="284813"/>
            <a:ext cx="1149148" cy="6500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63FD9495-EB4B-15A6-2AC6-5AD68B4C1E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981" y="1195374"/>
            <a:ext cx="4766311" cy="4247469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EC5AD62-FCD4-FBA4-02FF-3EEF532D995E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b="1829"/>
          <a:stretch/>
        </p:blipFill>
        <p:spPr>
          <a:xfrm>
            <a:off x="4876292" y="1191941"/>
            <a:ext cx="7131878" cy="425090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29C9A4AC-3D08-50FC-65C1-F82AFD999247}"/>
              </a:ext>
            </a:extLst>
          </p:cNvPr>
          <p:cNvSpPr/>
          <p:nvPr/>
        </p:nvSpPr>
        <p:spPr>
          <a:xfrm>
            <a:off x="124663" y="1507876"/>
            <a:ext cx="2359754" cy="40848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B82FFF-362D-410A-C2FE-BA8CE073F4C0}"/>
              </a:ext>
            </a:extLst>
          </p:cNvPr>
          <p:cNvSpPr/>
          <p:nvPr/>
        </p:nvSpPr>
        <p:spPr>
          <a:xfrm>
            <a:off x="2516538" y="1386555"/>
            <a:ext cx="2359754" cy="408489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D0F729-9B7E-54FB-5916-B91D54B4F923}"/>
              </a:ext>
            </a:extLst>
          </p:cNvPr>
          <p:cNvSpPr/>
          <p:nvPr/>
        </p:nvSpPr>
        <p:spPr>
          <a:xfrm>
            <a:off x="4908413" y="1531377"/>
            <a:ext cx="2359754" cy="40848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AB2A8A-A3FC-21D5-8D6C-F1CF4CAE4C70}"/>
              </a:ext>
            </a:extLst>
          </p:cNvPr>
          <p:cNvSpPr/>
          <p:nvPr/>
        </p:nvSpPr>
        <p:spPr>
          <a:xfrm>
            <a:off x="7282849" y="1442815"/>
            <a:ext cx="2359754" cy="4084890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569C856-9BCD-5282-FD82-3D7E9B016076}"/>
              </a:ext>
            </a:extLst>
          </p:cNvPr>
          <p:cNvSpPr/>
          <p:nvPr/>
        </p:nvSpPr>
        <p:spPr>
          <a:xfrm>
            <a:off x="9651322" y="1532801"/>
            <a:ext cx="2359754" cy="408489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6EF8216-60F1-08DA-4E43-45D43429B8E7}"/>
              </a:ext>
            </a:extLst>
          </p:cNvPr>
          <p:cNvSpPr txBox="1"/>
          <p:nvPr/>
        </p:nvSpPr>
        <p:spPr>
          <a:xfrm>
            <a:off x="678498" y="5535936"/>
            <a:ext cx="1085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Période 1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DD734ACB-130D-3DEB-C91D-D09C3BD09139}"/>
              </a:ext>
            </a:extLst>
          </p:cNvPr>
          <p:cNvSpPr txBox="1"/>
          <p:nvPr/>
        </p:nvSpPr>
        <p:spPr>
          <a:xfrm>
            <a:off x="5365335" y="5511769"/>
            <a:ext cx="1085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Période 3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1B6793A3-EE33-90AF-19F2-4FEB04CE1CAD}"/>
              </a:ext>
            </a:extLst>
          </p:cNvPr>
          <p:cNvSpPr txBox="1"/>
          <p:nvPr/>
        </p:nvSpPr>
        <p:spPr>
          <a:xfrm>
            <a:off x="10288541" y="5535936"/>
            <a:ext cx="1085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Période 5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E5E46CB-050B-B1CC-955E-802594275994}"/>
              </a:ext>
            </a:extLst>
          </p:cNvPr>
          <p:cNvSpPr txBox="1"/>
          <p:nvPr/>
        </p:nvSpPr>
        <p:spPr>
          <a:xfrm>
            <a:off x="3038252" y="5423207"/>
            <a:ext cx="1085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Période 2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346A390D-AFB2-2448-A2AE-0BFB66D80D94}"/>
              </a:ext>
            </a:extLst>
          </p:cNvPr>
          <p:cNvSpPr txBox="1"/>
          <p:nvPr/>
        </p:nvSpPr>
        <p:spPr>
          <a:xfrm>
            <a:off x="7943892" y="5443297"/>
            <a:ext cx="10853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Période 4</a:t>
            </a:r>
          </a:p>
        </p:txBody>
      </p:sp>
    </p:spTree>
    <p:extLst>
      <p:ext uri="{BB962C8B-B14F-4D97-AF65-F5344CB8AC3E}">
        <p14:creationId xmlns:p14="http://schemas.microsoft.com/office/powerpoint/2010/main" val="813299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0278223E-27C9-64FF-D43E-CE6C0D9A6C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398" y="4078480"/>
            <a:ext cx="3317817" cy="2078924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F459264-4BC8-47B3-76FD-4E879DFE8F73}"/>
              </a:ext>
            </a:extLst>
          </p:cNvPr>
          <p:cNvSpPr txBox="1"/>
          <p:nvPr/>
        </p:nvSpPr>
        <p:spPr>
          <a:xfrm>
            <a:off x="358398" y="401652"/>
            <a:ext cx="985382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300" dirty="0"/>
              <a:t>Sur onisep.fr, rubrique: Métiers, je lis les consignes, je réalise le quiz « quels métiers selon mes goûts » et je capture l’écran de mon résultat.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8B16B1-4074-D66C-6B4D-AD7BE001CE2D}"/>
              </a:ext>
            </a:extLst>
          </p:cNvPr>
          <p:cNvSpPr/>
          <p:nvPr/>
        </p:nvSpPr>
        <p:spPr>
          <a:xfrm>
            <a:off x="4366902" y="2105150"/>
            <a:ext cx="5281300" cy="42088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B70BAF07-8B26-F929-89A1-C4EAD97B268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879" t="7785" r="5797"/>
          <a:stretch/>
        </p:blipFill>
        <p:spPr>
          <a:xfrm>
            <a:off x="10128299" y="181973"/>
            <a:ext cx="1858096" cy="176395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8651B709-EEA2-9A3E-898D-4658DF330A3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109" y="1085850"/>
            <a:ext cx="2824162" cy="2343150"/>
          </a:xfrm>
          <a:prstGeom prst="rect">
            <a:avLst/>
          </a:prstGeom>
        </p:spPr>
      </p:pic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47DDA274-0336-8389-4B0B-3EFB25095F59}"/>
              </a:ext>
            </a:extLst>
          </p:cNvPr>
          <p:cNvCxnSpPr/>
          <p:nvPr/>
        </p:nvCxnSpPr>
        <p:spPr>
          <a:xfrm>
            <a:off x="2017306" y="3546505"/>
            <a:ext cx="0" cy="42942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llipse 9">
            <a:extLst>
              <a:ext uri="{FF2B5EF4-FFF2-40B4-BE49-F238E27FC236}">
                <a16:creationId xmlns:a16="http://schemas.microsoft.com/office/drawing/2014/main" id="{9F19FF68-1F1A-6CBE-F77D-5BCED36D7ED9}"/>
              </a:ext>
            </a:extLst>
          </p:cNvPr>
          <p:cNvSpPr/>
          <p:nvPr/>
        </p:nvSpPr>
        <p:spPr>
          <a:xfrm>
            <a:off x="486109" y="3153398"/>
            <a:ext cx="3094576" cy="369332"/>
          </a:xfrm>
          <a:prstGeom prst="ellipse">
            <a:avLst/>
          </a:prstGeom>
          <a:noFill/>
          <a:ln w="381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8DBC9D7-F50C-0A48-9C04-DA449E4E6FC6}"/>
              </a:ext>
            </a:extLst>
          </p:cNvPr>
          <p:cNvSpPr txBox="1"/>
          <p:nvPr/>
        </p:nvSpPr>
        <p:spPr>
          <a:xfrm>
            <a:off x="8547326" y="984096"/>
            <a:ext cx="16237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Exemple de graphique</a:t>
            </a:r>
          </a:p>
          <a:p>
            <a:r>
              <a:rPr lang="fr-FR" sz="1200" dirty="0"/>
              <a:t>Et</a:t>
            </a:r>
          </a:p>
          <a:p>
            <a:r>
              <a:rPr lang="fr-FR" sz="1200" dirty="0"/>
              <a:t>Suggestion de secteur professionnel</a:t>
            </a:r>
          </a:p>
        </p:txBody>
      </p: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BF5757C3-E816-47BB-C592-BB1CF1B11ABC}"/>
              </a:ext>
            </a:extLst>
          </p:cNvPr>
          <p:cNvCxnSpPr>
            <a:cxnSpLocks/>
          </p:cNvCxnSpPr>
          <p:nvPr/>
        </p:nvCxnSpPr>
        <p:spPr>
          <a:xfrm flipV="1">
            <a:off x="10042841" y="984096"/>
            <a:ext cx="383028" cy="179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>
            <a:extLst>
              <a:ext uri="{FF2B5EF4-FFF2-40B4-BE49-F238E27FC236}">
                <a16:creationId xmlns:a16="http://schemas.microsoft.com/office/drawing/2014/main" id="{1015AE7E-22DA-8C5A-58E8-C20C70F5CA7F}"/>
              </a:ext>
            </a:extLst>
          </p:cNvPr>
          <p:cNvCxnSpPr/>
          <p:nvPr/>
        </p:nvCxnSpPr>
        <p:spPr>
          <a:xfrm>
            <a:off x="10024217" y="1512606"/>
            <a:ext cx="188007" cy="170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368346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ZoneTexte 21">
            <a:extLst>
              <a:ext uri="{FF2B5EF4-FFF2-40B4-BE49-F238E27FC236}">
                <a16:creationId xmlns:a16="http://schemas.microsoft.com/office/drawing/2014/main" id="{F09008A0-2E5E-9B91-F647-073380C780C7}"/>
              </a:ext>
            </a:extLst>
          </p:cNvPr>
          <p:cNvSpPr txBox="1"/>
          <p:nvPr/>
        </p:nvSpPr>
        <p:spPr>
          <a:xfrm>
            <a:off x="529840" y="223172"/>
            <a:ext cx="114257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/>
              <a:t>Fréquence de visite sur les sites: </a:t>
            </a:r>
            <a:r>
              <a:rPr lang="fr-FR" sz="1200" dirty="0"/>
              <a:t>Je regarde une vidéo de métier par quinzaine sur les sites ressources proposés. Je complète trois cartes par diapo, à partir de la diapo 6 jusqu’à la diapo 10. Chaque diapo correspond à une période entre les petites vacances. Je dois avoir tout terminé en fin d’année.</a:t>
            </a:r>
          </a:p>
        </p:txBody>
      </p:sp>
      <p:grpSp>
        <p:nvGrpSpPr>
          <p:cNvPr id="34" name="Groupe 33">
            <a:extLst>
              <a:ext uri="{FF2B5EF4-FFF2-40B4-BE49-F238E27FC236}">
                <a16:creationId xmlns:a16="http://schemas.microsoft.com/office/drawing/2014/main" id="{9DC7E137-E7F9-3728-4077-915135969756}"/>
              </a:ext>
            </a:extLst>
          </p:cNvPr>
          <p:cNvGrpSpPr/>
          <p:nvPr/>
        </p:nvGrpSpPr>
        <p:grpSpPr>
          <a:xfrm>
            <a:off x="3028059" y="707104"/>
            <a:ext cx="3067941" cy="5927724"/>
            <a:chOff x="4997864" y="1054691"/>
            <a:chExt cx="3067941" cy="5248543"/>
          </a:xfrm>
        </p:grpSpPr>
        <p:grpSp>
          <p:nvGrpSpPr>
            <p:cNvPr id="31" name="Groupe 30">
              <a:extLst>
                <a:ext uri="{FF2B5EF4-FFF2-40B4-BE49-F238E27FC236}">
                  <a16:creationId xmlns:a16="http://schemas.microsoft.com/office/drawing/2014/main" id="{B4970721-D7C4-B5F6-900B-E776ED7B0B86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6" name="Rectangle : coins arrondis 5">
                <a:extLst>
                  <a:ext uri="{FF2B5EF4-FFF2-40B4-BE49-F238E27FC236}">
                    <a16:creationId xmlns:a16="http://schemas.microsoft.com/office/drawing/2014/main" id="{F6D717A5-86BF-357E-26E0-09505ECC25AD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" name="Rectangle : coins arrondis 6">
                <a:extLst>
                  <a:ext uri="{FF2B5EF4-FFF2-40B4-BE49-F238E27FC236}">
                    <a16:creationId xmlns:a16="http://schemas.microsoft.com/office/drawing/2014/main" id="{3E17C90D-DE58-411C-D9F1-D0FDB2671AB2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84159BC4-13EF-8EC0-857C-EDAE988D76F8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789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200" b="1" dirty="0"/>
                <a:t>(recherche sur onisep.fr)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sp>
        <p:nvSpPr>
          <p:cNvPr id="12" name="ZoneTexte 11">
            <a:extLst>
              <a:ext uri="{FF2B5EF4-FFF2-40B4-BE49-F238E27FC236}">
                <a16:creationId xmlns:a16="http://schemas.microsoft.com/office/drawing/2014/main" id="{B89C94A9-3671-59EF-5BE2-F59D21A02235}"/>
              </a:ext>
            </a:extLst>
          </p:cNvPr>
          <p:cNvSpPr txBox="1"/>
          <p:nvPr/>
        </p:nvSpPr>
        <p:spPr>
          <a:xfrm rot="20091086">
            <a:off x="664788" y="2414558"/>
            <a:ext cx="25340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600" dirty="0"/>
              <a:t>Cartes</a:t>
            </a:r>
          </a:p>
          <a:p>
            <a:r>
              <a:rPr lang="fr-FR" sz="3600" dirty="0"/>
              <a:t>Originales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7242465-DFC2-5037-23C1-A479C5278212}"/>
              </a:ext>
            </a:extLst>
          </p:cNvPr>
          <p:cNvSpPr txBox="1"/>
          <p:nvPr/>
        </p:nvSpPr>
        <p:spPr>
          <a:xfrm>
            <a:off x="7511754" y="1933007"/>
            <a:ext cx="4341264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Bahnschrift SemiLight" panose="020B0502040204020203" pitchFamily="34" charset="0"/>
              </a:rPr>
              <a:t>ATTENTION: </a:t>
            </a:r>
          </a:p>
          <a:p>
            <a:r>
              <a:rPr lang="fr-FR" dirty="0">
                <a:latin typeface="Bahnschrift SemiLight" panose="020B0502040204020203" pitchFamily="34" charset="0"/>
              </a:rPr>
              <a:t>Il ne s’agit pas de rechercher </a:t>
            </a:r>
            <a:r>
              <a:rPr lang="fr-FR" sz="2400" u="sng" dirty="0">
                <a:latin typeface="Bahnschrift SemiLight" panose="020B0502040204020203" pitchFamily="34" charset="0"/>
              </a:rPr>
              <a:t>le</a:t>
            </a:r>
            <a:r>
              <a:rPr lang="fr-FR" dirty="0">
                <a:latin typeface="Bahnschrift SemiLight" panose="020B0502040204020203" pitchFamily="34" charset="0"/>
              </a:rPr>
              <a:t> métier qui vous plairez. </a:t>
            </a:r>
          </a:p>
          <a:p>
            <a:endParaRPr lang="fr-FR" dirty="0">
              <a:latin typeface="Bahnschrift SemiLight" panose="020B0502040204020203" pitchFamily="34" charset="0"/>
            </a:endParaRPr>
          </a:p>
          <a:p>
            <a:r>
              <a:rPr lang="fr-FR" dirty="0">
                <a:latin typeface="Bahnschrift SemiLight" panose="020B0502040204020203" pitchFamily="34" charset="0"/>
              </a:rPr>
              <a:t>Pour commencer on ne fait qu’ aller voir des métiers différents pour découvrir le monde professionnel.</a:t>
            </a:r>
          </a:p>
          <a:p>
            <a:endParaRPr lang="fr-FR" dirty="0">
              <a:latin typeface="Bahnschrift SemiLight" panose="020B0502040204020203" pitchFamily="34" charset="0"/>
            </a:endParaRPr>
          </a:p>
          <a:p>
            <a:r>
              <a:rPr lang="fr-FR" dirty="0">
                <a:latin typeface="Bahnschrift SemiLight" panose="020B0502040204020203" pitchFamily="34" charset="0"/>
              </a:rPr>
              <a:t>Evidemment on peut aller regarder des métiers qui pourraient nous intéresser mais il faut aussi aller voir ceux qui existent par ailleurs!</a:t>
            </a:r>
          </a:p>
        </p:txBody>
      </p:sp>
    </p:spTree>
    <p:extLst>
      <p:ext uri="{BB962C8B-B14F-4D97-AF65-F5344CB8AC3E}">
        <p14:creationId xmlns:p14="http://schemas.microsoft.com/office/powerpoint/2010/main" val="2082060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ZoneTexte 10">
            <a:extLst>
              <a:ext uri="{FF2B5EF4-FFF2-40B4-BE49-F238E27FC236}">
                <a16:creationId xmlns:a16="http://schemas.microsoft.com/office/drawing/2014/main" id="{F7305B38-8FE2-5F46-7AEB-477AA8C16A68}"/>
              </a:ext>
            </a:extLst>
          </p:cNvPr>
          <p:cNvSpPr txBox="1"/>
          <p:nvPr/>
        </p:nvSpPr>
        <p:spPr>
          <a:xfrm>
            <a:off x="553338" y="209934"/>
            <a:ext cx="114855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/>
              <a:t>Pour comprendre: Un exemple sur Onisep et un exemple sur Onisep TV 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F6835D82-365A-0A6B-B94F-D4CF82757395}"/>
              </a:ext>
            </a:extLst>
          </p:cNvPr>
          <p:cNvGrpSpPr/>
          <p:nvPr/>
        </p:nvGrpSpPr>
        <p:grpSpPr>
          <a:xfrm>
            <a:off x="1068934" y="752771"/>
            <a:ext cx="3067941" cy="5927724"/>
            <a:chOff x="4997864" y="1054691"/>
            <a:chExt cx="3067941" cy="5248543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16D624EC-4A74-6730-75D5-1BADD75F3DFF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5" name="Rectangle : coins arrondis 4">
                <a:extLst>
                  <a:ext uri="{FF2B5EF4-FFF2-40B4-BE49-F238E27FC236}">
                    <a16:creationId xmlns:a16="http://schemas.microsoft.com/office/drawing/2014/main" id="{A172061C-0EDC-B979-06AB-25D32C0C1A69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6" name="Rectangle : coins arrondis 5">
                <a:extLst>
                  <a:ext uri="{FF2B5EF4-FFF2-40B4-BE49-F238E27FC236}">
                    <a16:creationId xmlns:a16="http://schemas.microsoft.com/office/drawing/2014/main" id="{AB331347-BBC6-D498-5557-27FB12683552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D9BC7BA6-18E4-B237-CD84-B4B2B06A0C87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978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  <a:r>
                <a:rPr lang="fr-FR" sz="1200" i="1" dirty="0"/>
                <a:t>Onisep</a:t>
              </a:r>
            </a:p>
            <a:p>
              <a:r>
                <a:rPr lang="fr-FR" sz="1200" b="1" dirty="0"/>
                <a:t>Nom du métier: </a:t>
              </a:r>
              <a:r>
                <a:rPr lang="fr-FR" sz="1200" i="1" dirty="0"/>
                <a:t>Menuisier agenceur</a:t>
              </a:r>
              <a:endParaRPr lang="fr-FR" sz="1200" b="1" dirty="0"/>
            </a:p>
            <a:p>
              <a:r>
                <a:rPr lang="fr-FR" sz="1200" b="1" dirty="0"/>
                <a:t>Lien de la vidéo: </a:t>
              </a:r>
              <a:r>
                <a:rPr lang="fr-FR" sz="1200" dirty="0"/>
                <a:t>https://www.onisep.fr/ressources/Univers-Metier/Metiers/agenceur-agenceuse-de-cuisines-et-salles-de-bains</a:t>
              </a:r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r>
                <a:rPr lang="fr-FR" sz="1200" b="0" i="1" dirty="0">
                  <a:solidFill>
                    <a:srgbClr val="3A3A3A"/>
                  </a:solidFill>
                  <a:effectLst/>
                  <a:latin typeface="Marianne"/>
                </a:rPr>
                <a:t>Bâtiment et travaux publics (</a:t>
              </a:r>
              <a:r>
                <a:rPr lang="fr-FR" sz="1200" b="0" i="1" dirty="0" err="1">
                  <a:solidFill>
                    <a:srgbClr val="3A3A3A"/>
                  </a:solidFill>
                  <a:effectLst/>
                  <a:latin typeface="Marianne"/>
                </a:rPr>
                <a:t>btp</a:t>
              </a:r>
              <a:r>
                <a:rPr lang="fr-FR" sz="1200" b="0" i="1" dirty="0">
                  <a:solidFill>
                    <a:srgbClr val="3A3A3A"/>
                  </a:solidFill>
                  <a:effectLst/>
                  <a:latin typeface="Marianne"/>
                </a:rPr>
                <a:t>), Filière bois</a:t>
              </a:r>
            </a:p>
            <a:p>
              <a:endParaRPr lang="fr-FR" sz="1200" i="1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r>
                <a:rPr lang="fr-FR" sz="1200" i="1" dirty="0"/>
                <a:t>Organier, sens du relationnel et contact, créativité, technicité.</a:t>
              </a:r>
            </a:p>
            <a:p>
              <a:endParaRPr lang="fr-FR" sz="1200" dirty="0"/>
            </a:p>
            <a:p>
              <a:r>
                <a:rPr lang="fr-FR" sz="1200" b="1" dirty="0"/>
                <a:t>Difficultés, intérêt  du métiers , conditions de travail, lieux d’exercices: </a:t>
              </a:r>
              <a:r>
                <a:rPr lang="fr-FR" sz="1200" i="1" dirty="0"/>
                <a:t>Pose sur les chantiers. Long trajet selon l’emplacement des chantiers. Bruit , poussières, poids, respect de dates. Créer des volumes à partir de rien.</a:t>
              </a:r>
            </a:p>
            <a:p>
              <a:endParaRPr lang="fr-FR" sz="1200" dirty="0"/>
            </a:p>
            <a:p>
              <a:r>
                <a:rPr lang="fr-FR" sz="1200" b="1" dirty="0"/>
                <a:t>Salaire ( s’il est présenté): : </a:t>
              </a:r>
              <a:r>
                <a:rPr lang="fr-FR" sz="1200" i="1" dirty="0"/>
                <a:t>smic (1400) et évolution</a:t>
              </a:r>
            </a:p>
          </p:txBody>
        </p:sp>
      </p:grpSp>
      <p:grpSp>
        <p:nvGrpSpPr>
          <p:cNvPr id="7" name="Groupe 6">
            <a:extLst>
              <a:ext uri="{FF2B5EF4-FFF2-40B4-BE49-F238E27FC236}">
                <a16:creationId xmlns:a16="http://schemas.microsoft.com/office/drawing/2014/main" id="{90C69C3B-E90E-D2DA-26FF-4FE9646A27E3}"/>
              </a:ext>
            </a:extLst>
          </p:cNvPr>
          <p:cNvGrpSpPr/>
          <p:nvPr/>
        </p:nvGrpSpPr>
        <p:grpSpPr>
          <a:xfrm>
            <a:off x="8448941" y="710150"/>
            <a:ext cx="3067941" cy="5927724"/>
            <a:chOff x="4997864" y="1054691"/>
            <a:chExt cx="3067941" cy="5248543"/>
          </a:xfrm>
        </p:grpSpPr>
        <p:grpSp>
          <p:nvGrpSpPr>
            <p:cNvPr id="8" name="Groupe 7">
              <a:extLst>
                <a:ext uri="{FF2B5EF4-FFF2-40B4-BE49-F238E27FC236}">
                  <a16:creationId xmlns:a16="http://schemas.microsoft.com/office/drawing/2014/main" id="{5D71D7A5-8E67-A242-D043-1E3931606912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10" name="Rectangle : coins arrondis 9">
                <a:extLst>
                  <a:ext uri="{FF2B5EF4-FFF2-40B4-BE49-F238E27FC236}">
                    <a16:creationId xmlns:a16="http://schemas.microsoft.com/office/drawing/2014/main" id="{6D083DA6-CA4A-82A2-0A37-89E3F14DBA6A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12" name="Rectangle : coins arrondis 11">
                <a:extLst>
                  <a:ext uri="{FF2B5EF4-FFF2-40B4-BE49-F238E27FC236}">
                    <a16:creationId xmlns:a16="http://schemas.microsoft.com/office/drawing/2014/main" id="{F7BFBB18-5E78-C17B-95CA-8A735AFE1BA0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9" name="ZoneTexte 8">
              <a:extLst>
                <a:ext uri="{FF2B5EF4-FFF2-40B4-BE49-F238E27FC236}">
                  <a16:creationId xmlns:a16="http://schemas.microsoft.com/office/drawing/2014/main" id="{064C2001-CE23-99F1-5D2A-200A1C6215F3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9786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  <a:r>
                <a:rPr lang="fr-FR" sz="1200" i="1" dirty="0">
                  <a:solidFill>
                    <a:srgbClr val="3A3A3A"/>
                  </a:solidFill>
                  <a:latin typeface="Marianne"/>
                </a:rPr>
                <a:t>Onisep Tv</a:t>
              </a:r>
            </a:p>
            <a:p>
              <a:r>
                <a:rPr lang="fr-FR" sz="1200" b="1" dirty="0"/>
                <a:t>Nom du métier: </a:t>
              </a:r>
              <a:r>
                <a:rPr lang="fr-FR" sz="1200" i="1" dirty="0"/>
                <a:t>Directeur ressource humaines</a:t>
              </a:r>
              <a:endParaRPr lang="fr-FR" sz="1200" b="1" dirty="0"/>
            </a:p>
            <a:p>
              <a:r>
                <a:rPr lang="fr-FR" sz="1200" b="1" dirty="0"/>
                <a:t>Lien de la vidéo: </a:t>
              </a:r>
              <a:r>
                <a:rPr lang="fr-FR" sz="1200" dirty="0"/>
                <a:t>https://oniseptv.onisep.fr/video/laurent-directeur-des-ressources-humaines</a:t>
              </a:r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r>
                <a:rPr lang="fr-FR" sz="1200" i="1" dirty="0"/>
                <a:t>dans </a:t>
              </a:r>
              <a:r>
                <a:rPr lang="fr-FR" sz="1200" b="0" i="1" dirty="0">
                  <a:solidFill>
                    <a:srgbClr val="3A3A3A"/>
                  </a:solidFill>
                  <a:effectLst/>
                  <a:latin typeface="Marianne"/>
                </a:rPr>
                <a:t>toutes les grandes entreprises</a:t>
              </a:r>
              <a:endParaRPr lang="fr-FR" sz="1200" i="1" dirty="0"/>
            </a:p>
            <a:p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r>
                <a:rPr lang="fr-FR" sz="1200" i="1" dirty="0"/>
                <a:t>Ecoute, intelligence émotionnelle, management</a:t>
              </a:r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r>
                <a:rPr lang="fr-FR" sz="1200" i="1" dirty="0"/>
                <a:t>Au cœur des conflits sociaux.</a:t>
              </a:r>
            </a:p>
            <a:p>
              <a:r>
                <a:rPr lang="fr-FR" sz="1200" dirty="0"/>
                <a:t> 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 </a:t>
              </a:r>
              <a:r>
                <a:rPr lang="fr-FR" sz="1200" i="1" dirty="0"/>
                <a:t>2500 à 3900 en début de carrière</a:t>
              </a:r>
            </a:p>
            <a:p>
              <a:endParaRPr lang="fr-FR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145448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CAB0BBB8-8506-2A55-9101-26F3FC47A367}"/>
              </a:ext>
            </a:extLst>
          </p:cNvPr>
          <p:cNvSpPr txBox="1"/>
          <p:nvPr/>
        </p:nvSpPr>
        <p:spPr>
          <a:xfrm>
            <a:off x="2041018" y="92474"/>
            <a:ext cx="25915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Période 1(5</a:t>
            </a:r>
            <a:r>
              <a:rPr lang="fr-FR" sz="1800" baseline="30000" dirty="0"/>
              <a:t>ème</a:t>
            </a:r>
            <a:r>
              <a:rPr lang="fr-FR" sz="1800" dirty="0"/>
              <a:t>) </a:t>
            </a:r>
            <a:endParaRPr lang="fr-FR" dirty="0"/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729314B7-7A8E-6D4F-DC18-1AD9744D5985}"/>
              </a:ext>
            </a:extLst>
          </p:cNvPr>
          <p:cNvSpPr txBox="1"/>
          <p:nvPr/>
        </p:nvSpPr>
        <p:spPr>
          <a:xfrm>
            <a:off x="297317" y="92474"/>
            <a:ext cx="2181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 vous de jouer!</a:t>
            </a:r>
          </a:p>
        </p:txBody>
      </p:sp>
      <p:grpSp>
        <p:nvGrpSpPr>
          <p:cNvPr id="19" name="Groupe 18">
            <a:extLst>
              <a:ext uri="{FF2B5EF4-FFF2-40B4-BE49-F238E27FC236}">
                <a16:creationId xmlns:a16="http://schemas.microsoft.com/office/drawing/2014/main" id="{9D4BFAD7-615D-4B05-37C4-7C2529140340}"/>
              </a:ext>
            </a:extLst>
          </p:cNvPr>
          <p:cNvGrpSpPr/>
          <p:nvPr/>
        </p:nvGrpSpPr>
        <p:grpSpPr>
          <a:xfrm>
            <a:off x="4632531" y="773110"/>
            <a:ext cx="3067941" cy="5927724"/>
            <a:chOff x="4997864" y="1054691"/>
            <a:chExt cx="3067941" cy="5248543"/>
          </a:xfrm>
        </p:grpSpPr>
        <p:grpSp>
          <p:nvGrpSpPr>
            <p:cNvPr id="20" name="Groupe 19">
              <a:extLst>
                <a:ext uri="{FF2B5EF4-FFF2-40B4-BE49-F238E27FC236}">
                  <a16:creationId xmlns:a16="http://schemas.microsoft.com/office/drawing/2014/main" id="{7BEF5A53-F9BB-BDA1-F3E2-AF606BFF2CBD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2" name="Rectangle : coins arrondis 21">
                <a:extLst>
                  <a:ext uri="{FF2B5EF4-FFF2-40B4-BE49-F238E27FC236}">
                    <a16:creationId xmlns:a16="http://schemas.microsoft.com/office/drawing/2014/main" id="{ADAEED48-696E-E06B-E996-0481610D748E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3" name="Rectangle : coins arrondis 22">
                <a:extLst>
                  <a:ext uri="{FF2B5EF4-FFF2-40B4-BE49-F238E27FC236}">
                    <a16:creationId xmlns:a16="http://schemas.microsoft.com/office/drawing/2014/main" id="{E8F17D7C-0F0D-1B4C-9B04-38FE2D267141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1" name="ZoneTexte 20">
              <a:extLst>
                <a:ext uri="{FF2B5EF4-FFF2-40B4-BE49-F238E27FC236}">
                  <a16:creationId xmlns:a16="http://schemas.microsoft.com/office/drawing/2014/main" id="{50575E4E-02B0-DA5C-E342-86580B67A090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</a:p>
          </p:txBody>
        </p:sp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C9A60085-3A71-F8E4-BE13-8978A95B9524}"/>
              </a:ext>
            </a:extLst>
          </p:cNvPr>
          <p:cNvGrpSpPr/>
          <p:nvPr/>
        </p:nvGrpSpPr>
        <p:grpSpPr>
          <a:xfrm>
            <a:off x="8696769" y="742541"/>
            <a:ext cx="3067941" cy="5927724"/>
            <a:chOff x="4997864" y="1054691"/>
            <a:chExt cx="3067941" cy="5248543"/>
          </a:xfrm>
        </p:grpSpPr>
        <p:grpSp>
          <p:nvGrpSpPr>
            <p:cNvPr id="25" name="Groupe 24">
              <a:extLst>
                <a:ext uri="{FF2B5EF4-FFF2-40B4-BE49-F238E27FC236}">
                  <a16:creationId xmlns:a16="http://schemas.microsoft.com/office/drawing/2014/main" id="{C9B5843F-8BA0-5E44-D496-989AA33AE7DE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8" name="Rectangle : coins arrondis 27">
                <a:extLst>
                  <a:ext uri="{FF2B5EF4-FFF2-40B4-BE49-F238E27FC236}">
                    <a16:creationId xmlns:a16="http://schemas.microsoft.com/office/drawing/2014/main" id="{61AAB04E-9E90-F99A-A3D6-EEF2FE2D60F2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9" name="Rectangle : coins arrondis 28">
                <a:extLst>
                  <a:ext uri="{FF2B5EF4-FFF2-40B4-BE49-F238E27FC236}">
                    <a16:creationId xmlns:a16="http://schemas.microsoft.com/office/drawing/2014/main" id="{C59C6492-EF37-E914-5840-3AC36CD47048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7" name="ZoneTexte 26">
              <a:extLst>
                <a:ext uri="{FF2B5EF4-FFF2-40B4-BE49-F238E27FC236}">
                  <a16:creationId xmlns:a16="http://schemas.microsoft.com/office/drawing/2014/main" id="{7137DF1E-177C-5930-E826-CE78D81433A9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24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000" b="1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grpSp>
        <p:nvGrpSpPr>
          <p:cNvPr id="2" name="Groupe 1">
            <a:extLst>
              <a:ext uri="{FF2B5EF4-FFF2-40B4-BE49-F238E27FC236}">
                <a16:creationId xmlns:a16="http://schemas.microsoft.com/office/drawing/2014/main" id="{A4EB85AB-A8FA-231B-48B1-08AB2B572A6F}"/>
              </a:ext>
            </a:extLst>
          </p:cNvPr>
          <p:cNvGrpSpPr/>
          <p:nvPr/>
        </p:nvGrpSpPr>
        <p:grpSpPr>
          <a:xfrm>
            <a:off x="706447" y="742541"/>
            <a:ext cx="3067941" cy="5927724"/>
            <a:chOff x="4997864" y="1054691"/>
            <a:chExt cx="3067941" cy="5248543"/>
          </a:xfrm>
        </p:grpSpPr>
        <p:grpSp>
          <p:nvGrpSpPr>
            <p:cNvPr id="3" name="Groupe 2">
              <a:extLst>
                <a:ext uri="{FF2B5EF4-FFF2-40B4-BE49-F238E27FC236}">
                  <a16:creationId xmlns:a16="http://schemas.microsoft.com/office/drawing/2014/main" id="{DA3FE17D-542F-B1BA-C4F8-5E59C2BF4D15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6" name="Rectangle : coins arrondis 5">
                <a:extLst>
                  <a:ext uri="{FF2B5EF4-FFF2-40B4-BE49-F238E27FC236}">
                    <a16:creationId xmlns:a16="http://schemas.microsoft.com/office/drawing/2014/main" id="{E47FA6CA-3F42-3C09-A812-12C5113DBAA8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7" name="Rectangle : coins arrondis 6">
                <a:extLst>
                  <a:ext uri="{FF2B5EF4-FFF2-40B4-BE49-F238E27FC236}">
                    <a16:creationId xmlns:a16="http://schemas.microsoft.com/office/drawing/2014/main" id="{87BB615C-755C-C169-001E-0FEF669DF46C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4" name="ZoneTexte 3">
              <a:extLst>
                <a:ext uri="{FF2B5EF4-FFF2-40B4-BE49-F238E27FC236}">
                  <a16:creationId xmlns:a16="http://schemas.microsoft.com/office/drawing/2014/main" id="{68FEF80E-B81D-4AD0-B315-BE899F455AED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48092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>
            <a:extLst>
              <a:ext uri="{FF2B5EF4-FFF2-40B4-BE49-F238E27FC236}">
                <a16:creationId xmlns:a16="http://schemas.microsoft.com/office/drawing/2014/main" id="{E8433983-A5C0-00B6-B867-6F5D099EC617}"/>
              </a:ext>
            </a:extLst>
          </p:cNvPr>
          <p:cNvGrpSpPr/>
          <p:nvPr/>
        </p:nvGrpSpPr>
        <p:grpSpPr>
          <a:xfrm>
            <a:off x="4683806" y="742541"/>
            <a:ext cx="3067941" cy="5927724"/>
            <a:chOff x="4997864" y="1054691"/>
            <a:chExt cx="3067941" cy="5248543"/>
          </a:xfrm>
        </p:grpSpPr>
        <p:grpSp>
          <p:nvGrpSpPr>
            <p:cNvPr id="19" name="Groupe 18">
              <a:extLst>
                <a:ext uri="{FF2B5EF4-FFF2-40B4-BE49-F238E27FC236}">
                  <a16:creationId xmlns:a16="http://schemas.microsoft.com/office/drawing/2014/main" id="{4DFF5D59-2A0C-4C3F-6DDD-0AA03977D000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1" name="Rectangle : coins arrondis 20">
                <a:extLst>
                  <a:ext uri="{FF2B5EF4-FFF2-40B4-BE49-F238E27FC236}">
                    <a16:creationId xmlns:a16="http://schemas.microsoft.com/office/drawing/2014/main" id="{2585AD17-6A9B-1133-6DB3-967C63C550BE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Rectangle : coins arrondis 21">
                <a:extLst>
                  <a:ext uri="{FF2B5EF4-FFF2-40B4-BE49-F238E27FC236}">
                    <a16:creationId xmlns:a16="http://schemas.microsoft.com/office/drawing/2014/main" id="{41F0ECFE-708F-F36C-BD16-1D402E2F3738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78232B72-4080-F62E-97E7-BB08F5F563FC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FFCCDD9B-8BBC-A7BE-097D-22A1F451543C}"/>
              </a:ext>
            </a:extLst>
          </p:cNvPr>
          <p:cNvGrpSpPr/>
          <p:nvPr/>
        </p:nvGrpSpPr>
        <p:grpSpPr>
          <a:xfrm>
            <a:off x="8696769" y="742541"/>
            <a:ext cx="3067941" cy="5927724"/>
            <a:chOff x="4997864" y="1054691"/>
            <a:chExt cx="3067941" cy="5248543"/>
          </a:xfrm>
        </p:grpSpPr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5BAB36CA-4127-FBBB-E6AB-650987DDD6D2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6" name="Rectangle : coins arrondis 25">
                <a:extLst>
                  <a:ext uri="{FF2B5EF4-FFF2-40B4-BE49-F238E27FC236}">
                    <a16:creationId xmlns:a16="http://schemas.microsoft.com/office/drawing/2014/main" id="{9BB1906C-3FAC-C99B-8D63-274890C97907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7" name="Rectangle : coins arrondis 26">
                <a:extLst>
                  <a:ext uri="{FF2B5EF4-FFF2-40B4-BE49-F238E27FC236}">
                    <a16:creationId xmlns:a16="http://schemas.microsoft.com/office/drawing/2014/main" id="{847D7C46-8548-75C1-6D18-94DF180E6A7A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B958EC1E-E273-9711-B71E-E8471B51D34D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24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000" b="1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3E46FB3D-1307-38D5-63DB-A63717CC6C95}"/>
              </a:ext>
            </a:extLst>
          </p:cNvPr>
          <p:cNvGrpSpPr/>
          <p:nvPr/>
        </p:nvGrpSpPr>
        <p:grpSpPr>
          <a:xfrm>
            <a:off x="722118" y="773110"/>
            <a:ext cx="3067941" cy="5927724"/>
            <a:chOff x="4997864" y="1054691"/>
            <a:chExt cx="3067941" cy="5248543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66C46B21-9E3F-2755-BEC8-3BA254BE0A00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31" name="Rectangle : coins arrondis 30">
                <a:extLst>
                  <a:ext uri="{FF2B5EF4-FFF2-40B4-BE49-F238E27FC236}">
                    <a16:creationId xmlns:a16="http://schemas.microsoft.com/office/drawing/2014/main" id="{38B2EAE4-FA9C-8A4D-FFF4-E6509DEA0156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Rectangle : coins arrondis 31">
                <a:extLst>
                  <a:ext uri="{FF2B5EF4-FFF2-40B4-BE49-F238E27FC236}">
                    <a16:creationId xmlns:a16="http://schemas.microsoft.com/office/drawing/2014/main" id="{CB815366-C8D9-9877-9027-3E61C91B70C9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ED2157BA-4C1E-32DD-3660-4E6741565623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CB2CA4CB-CC7E-2FCE-7278-D9955A8863F8}"/>
              </a:ext>
            </a:extLst>
          </p:cNvPr>
          <p:cNvSpPr txBox="1"/>
          <p:nvPr/>
        </p:nvSpPr>
        <p:spPr>
          <a:xfrm>
            <a:off x="1198546" y="199495"/>
            <a:ext cx="25915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Période </a:t>
            </a:r>
            <a:r>
              <a:rPr lang="fr-FR" dirty="0"/>
              <a:t>2</a:t>
            </a:r>
            <a:r>
              <a:rPr lang="fr-FR" sz="1800" dirty="0"/>
              <a:t>(5</a:t>
            </a:r>
            <a:r>
              <a:rPr lang="fr-FR" sz="1800" baseline="30000" dirty="0"/>
              <a:t>ème</a:t>
            </a:r>
            <a:r>
              <a:rPr lang="fr-FR" sz="1800" dirty="0"/>
              <a:t>)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39741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A5316546-E52D-ECB3-3591-387FA8483F84}"/>
              </a:ext>
            </a:extLst>
          </p:cNvPr>
          <p:cNvSpPr txBox="1"/>
          <p:nvPr/>
        </p:nvSpPr>
        <p:spPr>
          <a:xfrm>
            <a:off x="403072" y="220806"/>
            <a:ext cx="1402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Année 2025</a:t>
            </a:r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3A4F62C3-9B03-FC93-B467-9AA16EAEC4C9}"/>
              </a:ext>
            </a:extLst>
          </p:cNvPr>
          <p:cNvGrpSpPr/>
          <p:nvPr/>
        </p:nvGrpSpPr>
        <p:grpSpPr>
          <a:xfrm>
            <a:off x="4632531" y="773110"/>
            <a:ext cx="3067941" cy="5927724"/>
            <a:chOff x="4997864" y="1054691"/>
            <a:chExt cx="3067941" cy="5248543"/>
          </a:xfrm>
        </p:grpSpPr>
        <p:grpSp>
          <p:nvGrpSpPr>
            <p:cNvPr id="19" name="Groupe 18">
              <a:extLst>
                <a:ext uri="{FF2B5EF4-FFF2-40B4-BE49-F238E27FC236}">
                  <a16:creationId xmlns:a16="http://schemas.microsoft.com/office/drawing/2014/main" id="{3FE9BC81-6128-AC3C-0411-2BAE223712E8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1" name="Rectangle : coins arrondis 20">
                <a:extLst>
                  <a:ext uri="{FF2B5EF4-FFF2-40B4-BE49-F238E27FC236}">
                    <a16:creationId xmlns:a16="http://schemas.microsoft.com/office/drawing/2014/main" id="{A842DCA1-CC07-5226-85E8-F8333837BEFE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Rectangle : coins arrondis 21">
                <a:extLst>
                  <a:ext uri="{FF2B5EF4-FFF2-40B4-BE49-F238E27FC236}">
                    <a16:creationId xmlns:a16="http://schemas.microsoft.com/office/drawing/2014/main" id="{06DE30E9-8441-64C4-6485-2FD09018E0C0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BD8662FC-B3D1-7F10-FD14-B959B5ED194D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CE929465-1C98-C1C2-297E-72E53AF97736}"/>
              </a:ext>
            </a:extLst>
          </p:cNvPr>
          <p:cNvGrpSpPr/>
          <p:nvPr/>
        </p:nvGrpSpPr>
        <p:grpSpPr>
          <a:xfrm>
            <a:off x="8696769" y="742541"/>
            <a:ext cx="3067941" cy="5927724"/>
            <a:chOff x="4997864" y="1054691"/>
            <a:chExt cx="3067941" cy="5248543"/>
          </a:xfrm>
        </p:grpSpPr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C4953646-16BB-77C8-961F-A645BE4CC811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6" name="Rectangle : coins arrondis 25">
                <a:extLst>
                  <a:ext uri="{FF2B5EF4-FFF2-40B4-BE49-F238E27FC236}">
                    <a16:creationId xmlns:a16="http://schemas.microsoft.com/office/drawing/2014/main" id="{9C3D4E6E-4794-05E6-BD54-04E113B77B66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7" name="Rectangle : coins arrondis 26">
                <a:extLst>
                  <a:ext uri="{FF2B5EF4-FFF2-40B4-BE49-F238E27FC236}">
                    <a16:creationId xmlns:a16="http://schemas.microsoft.com/office/drawing/2014/main" id="{8CEEC29A-5C0A-D3CD-43DB-958687351C1C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13864959-E22B-7421-A048-BA428387A680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24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000" b="1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39A79753-CE89-6464-36D6-A6734FD91B02}"/>
              </a:ext>
            </a:extLst>
          </p:cNvPr>
          <p:cNvGrpSpPr/>
          <p:nvPr/>
        </p:nvGrpSpPr>
        <p:grpSpPr>
          <a:xfrm>
            <a:off x="722118" y="773110"/>
            <a:ext cx="3067941" cy="5927724"/>
            <a:chOff x="4997864" y="1054691"/>
            <a:chExt cx="3067941" cy="5248543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BDEA72E4-5473-C1B5-D76D-706B092B52F0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31" name="Rectangle : coins arrondis 30">
                <a:extLst>
                  <a:ext uri="{FF2B5EF4-FFF2-40B4-BE49-F238E27FC236}">
                    <a16:creationId xmlns:a16="http://schemas.microsoft.com/office/drawing/2014/main" id="{DE48862E-8DFA-3763-35CE-D6807BBAF7B7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Rectangle : coins arrondis 31">
                <a:extLst>
                  <a:ext uri="{FF2B5EF4-FFF2-40B4-BE49-F238E27FC236}">
                    <a16:creationId xmlns:a16="http://schemas.microsoft.com/office/drawing/2014/main" id="{7A4EB4EB-0D32-71D6-7EB6-192BAFB85164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71994314-F692-F6EC-E154-93DFF4530CD5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sp>
        <p:nvSpPr>
          <p:cNvPr id="3" name="ZoneTexte 2">
            <a:extLst>
              <a:ext uri="{FF2B5EF4-FFF2-40B4-BE49-F238E27FC236}">
                <a16:creationId xmlns:a16="http://schemas.microsoft.com/office/drawing/2014/main" id="{A887E9E4-1ABE-69D7-4F2B-7EECAAFB46D2}"/>
              </a:ext>
            </a:extLst>
          </p:cNvPr>
          <p:cNvSpPr txBox="1"/>
          <p:nvPr/>
        </p:nvSpPr>
        <p:spPr>
          <a:xfrm>
            <a:off x="2194844" y="220806"/>
            <a:ext cx="25915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Période </a:t>
            </a:r>
            <a:r>
              <a:rPr lang="fr-FR" dirty="0"/>
              <a:t>3</a:t>
            </a:r>
            <a:r>
              <a:rPr lang="fr-FR" sz="1800" dirty="0"/>
              <a:t>(5</a:t>
            </a:r>
            <a:r>
              <a:rPr lang="fr-FR" sz="1800" baseline="30000" dirty="0"/>
              <a:t>ème</a:t>
            </a:r>
            <a:r>
              <a:rPr lang="fr-FR" sz="1800" dirty="0"/>
              <a:t>)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5276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e 17">
            <a:extLst>
              <a:ext uri="{FF2B5EF4-FFF2-40B4-BE49-F238E27FC236}">
                <a16:creationId xmlns:a16="http://schemas.microsoft.com/office/drawing/2014/main" id="{3832A012-6EB6-15CA-0B93-DDA1EBD8E932}"/>
              </a:ext>
            </a:extLst>
          </p:cNvPr>
          <p:cNvGrpSpPr/>
          <p:nvPr/>
        </p:nvGrpSpPr>
        <p:grpSpPr>
          <a:xfrm>
            <a:off x="4632531" y="773110"/>
            <a:ext cx="3067941" cy="5927724"/>
            <a:chOff x="4997864" y="1054691"/>
            <a:chExt cx="3067941" cy="5248543"/>
          </a:xfrm>
        </p:grpSpPr>
        <p:grpSp>
          <p:nvGrpSpPr>
            <p:cNvPr id="19" name="Groupe 18">
              <a:extLst>
                <a:ext uri="{FF2B5EF4-FFF2-40B4-BE49-F238E27FC236}">
                  <a16:creationId xmlns:a16="http://schemas.microsoft.com/office/drawing/2014/main" id="{E57690B8-F01D-66E6-C62F-473C9C55FBD8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1" name="Rectangle : coins arrondis 20">
                <a:extLst>
                  <a:ext uri="{FF2B5EF4-FFF2-40B4-BE49-F238E27FC236}">
                    <a16:creationId xmlns:a16="http://schemas.microsoft.com/office/drawing/2014/main" id="{241B5C02-C50D-E71A-C9C6-56C33B0939BB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2" name="Rectangle : coins arrondis 21">
                <a:extLst>
                  <a:ext uri="{FF2B5EF4-FFF2-40B4-BE49-F238E27FC236}">
                    <a16:creationId xmlns:a16="http://schemas.microsoft.com/office/drawing/2014/main" id="{31A07E3F-DB71-2606-2ECC-ABC9EF652444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09F07410-E55C-4A3E-5AE5-B7E3741DA30E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61411A33-3738-507A-3A42-5E22221D3757}"/>
              </a:ext>
            </a:extLst>
          </p:cNvPr>
          <p:cNvGrpSpPr/>
          <p:nvPr/>
        </p:nvGrpSpPr>
        <p:grpSpPr>
          <a:xfrm>
            <a:off x="8696769" y="742541"/>
            <a:ext cx="3067941" cy="5927724"/>
            <a:chOff x="4997864" y="1054691"/>
            <a:chExt cx="3067941" cy="5248543"/>
          </a:xfrm>
        </p:grpSpPr>
        <p:grpSp>
          <p:nvGrpSpPr>
            <p:cNvPr id="24" name="Groupe 23">
              <a:extLst>
                <a:ext uri="{FF2B5EF4-FFF2-40B4-BE49-F238E27FC236}">
                  <a16:creationId xmlns:a16="http://schemas.microsoft.com/office/drawing/2014/main" id="{A9FD88BA-A1C8-A0DC-8A2D-96D3A75C1997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26" name="Rectangle : coins arrondis 25">
                <a:extLst>
                  <a:ext uri="{FF2B5EF4-FFF2-40B4-BE49-F238E27FC236}">
                    <a16:creationId xmlns:a16="http://schemas.microsoft.com/office/drawing/2014/main" id="{400EB0C1-2930-A303-8836-FC724F49C337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7" name="Rectangle : coins arrondis 26">
                <a:extLst>
                  <a:ext uri="{FF2B5EF4-FFF2-40B4-BE49-F238E27FC236}">
                    <a16:creationId xmlns:a16="http://schemas.microsoft.com/office/drawing/2014/main" id="{A017BF71-4739-D161-1994-28F7E46F50C8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5" name="ZoneTexte 24">
              <a:extLst>
                <a:ext uri="{FF2B5EF4-FFF2-40B4-BE49-F238E27FC236}">
                  <a16:creationId xmlns:a16="http://schemas.microsoft.com/office/drawing/2014/main" id="{7F95FC95-08B0-8FF7-4408-84B05DCDC416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2441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dirty="0"/>
            </a:p>
            <a:p>
              <a:endParaRPr lang="fr-FR" sz="1000" b="1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95606EDE-D87D-4970-A477-25A31634BC37}"/>
              </a:ext>
            </a:extLst>
          </p:cNvPr>
          <p:cNvGrpSpPr/>
          <p:nvPr/>
        </p:nvGrpSpPr>
        <p:grpSpPr>
          <a:xfrm>
            <a:off x="722118" y="773110"/>
            <a:ext cx="3067941" cy="5927724"/>
            <a:chOff x="4997864" y="1054691"/>
            <a:chExt cx="3067941" cy="5248543"/>
          </a:xfrm>
        </p:grpSpPr>
        <p:grpSp>
          <p:nvGrpSpPr>
            <p:cNvPr id="29" name="Groupe 28">
              <a:extLst>
                <a:ext uri="{FF2B5EF4-FFF2-40B4-BE49-F238E27FC236}">
                  <a16:creationId xmlns:a16="http://schemas.microsoft.com/office/drawing/2014/main" id="{E03DC874-530F-83F6-57D3-43BB5CA9059D}"/>
                </a:ext>
              </a:extLst>
            </p:cNvPr>
            <p:cNvGrpSpPr/>
            <p:nvPr/>
          </p:nvGrpSpPr>
          <p:grpSpPr>
            <a:xfrm>
              <a:off x="4997864" y="1054691"/>
              <a:ext cx="3067941" cy="5248543"/>
              <a:chOff x="4997864" y="1054691"/>
              <a:chExt cx="3067941" cy="5248543"/>
            </a:xfrm>
          </p:grpSpPr>
          <p:sp>
            <p:nvSpPr>
              <p:cNvPr id="31" name="Rectangle : coins arrondis 30">
                <a:extLst>
                  <a:ext uri="{FF2B5EF4-FFF2-40B4-BE49-F238E27FC236}">
                    <a16:creationId xmlns:a16="http://schemas.microsoft.com/office/drawing/2014/main" id="{E1DB582F-80FD-C683-24C9-69BA668BD909}"/>
                  </a:ext>
                </a:extLst>
              </p:cNvPr>
              <p:cNvSpPr/>
              <p:nvPr/>
            </p:nvSpPr>
            <p:spPr>
              <a:xfrm>
                <a:off x="4997864" y="1054691"/>
                <a:ext cx="3067941" cy="5248543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32" name="Rectangle : coins arrondis 31">
                <a:extLst>
                  <a:ext uri="{FF2B5EF4-FFF2-40B4-BE49-F238E27FC236}">
                    <a16:creationId xmlns:a16="http://schemas.microsoft.com/office/drawing/2014/main" id="{0161702A-EE3A-3AE4-6877-4A53564AA89F}"/>
                  </a:ext>
                </a:extLst>
              </p:cNvPr>
              <p:cNvSpPr/>
              <p:nvPr/>
            </p:nvSpPr>
            <p:spPr>
              <a:xfrm>
                <a:off x="5074063" y="1146565"/>
                <a:ext cx="2915541" cy="5118931"/>
              </a:xfrm>
              <a:prstGeom prst="roundRect">
                <a:avLst>
                  <a:gd name="adj" fmla="val 35262"/>
                </a:avLst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73A7C4E7-B601-9BEF-6753-352DDCD51A1A}"/>
                </a:ext>
              </a:extLst>
            </p:cNvPr>
            <p:cNvSpPr txBox="1"/>
            <p:nvPr/>
          </p:nvSpPr>
          <p:spPr>
            <a:xfrm>
              <a:off x="5151690" y="1692067"/>
              <a:ext cx="2753170" cy="36516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 b="1" dirty="0"/>
                <a:t>Site choisi: </a:t>
              </a:r>
            </a:p>
            <a:p>
              <a:r>
                <a:rPr lang="fr-FR" sz="1200" b="1" dirty="0"/>
                <a:t>Nom du métier: </a:t>
              </a:r>
            </a:p>
            <a:p>
              <a:r>
                <a:rPr lang="fr-FR" sz="1200" b="1" dirty="0"/>
                <a:t>Lien de la vidéo: 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r>
                <a:rPr lang="fr-FR" sz="1200" b="1" dirty="0"/>
                <a:t>Secteur: </a:t>
              </a:r>
              <a:endParaRPr lang="fr-FR" sz="1200" dirty="0"/>
            </a:p>
            <a:p>
              <a:r>
                <a:rPr lang="fr-FR" sz="1200" b="1" dirty="0"/>
                <a:t>Qualités ou compétences requises :</a:t>
              </a:r>
            </a:p>
            <a:p>
              <a:r>
                <a:rPr lang="fr-FR" sz="1000" b="1" dirty="0"/>
                <a:t>(recherche sur onisep.fr, rubrique métier)</a:t>
              </a:r>
            </a:p>
            <a:p>
              <a:endParaRPr lang="fr-FR" sz="1200" b="1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Difficultés, intérêt du métiers , conditions de travail, lieux d’exercices:</a:t>
              </a:r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endParaRPr lang="fr-FR" sz="1200" dirty="0"/>
            </a:p>
            <a:p>
              <a:r>
                <a:rPr lang="fr-FR" sz="1200" b="1" dirty="0"/>
                <a:t>Salaire( s’il est présenté):</a:t>
              </a:r>
              <a:endParaRPr lang="fr-FR" sz="1200" dirty="0"/>
            </a:p>
          </p:txBody>
        </p:sp>
      </p:grpSp>
      <p:sp>
        <p:nvSpPr>
          <p:cNvPr id="2" name="ZoneTexte 1">
            <a:extLst>
              <a:ext uri="{FF2B5EF4-FFF2-40B4-BE49-F238E27FC236}">
                <a16:creationId xmlns:a16="http://schemas.microsoft.com/office/drawing/2014/main" id="{68D00A61-9F6C-0B61-3325-49B979B56AFB}"/>
              </a:ext>
            </a:extLst>
          </p:cNvPr>
          <p:cNvSpPr txBox="1"/>
          <p:nvPr/>
        </p:nvSpPr>
        <p:spPr>
          <a:xfrm>
            <a:off x="2478632" y="118444"/>
            <a:ext cx="259151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800" dirty="0"/>
              <a:t>Période </a:t>
            </a:r>
            <a:r>
              <a:rPr lang="fr-FR" dirty="0"/>
              <a:t>4</a:t>
            </a:r>
            <a:r>
              <a:rPr lang="fr-FR" sz="1800" dirty="0"/>
              <a:t>(5</a:t>
            </a:r>
            <a:r>
              <a:rPr lang="fr-FR" sz="1800" baseline="30000" dirty="0"/>
              <a:t>ème</a:t>
            </a:r>
            <a:r>
              <a:rPr lang="fr-FR" sz="1800" dirty="0"/>
              <a:t>)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9106164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1761</TotalTime>
  <Words>1794</Words>
  <Application>Microsoft Office PowerPoint</Application>
  <PresentationFormat>Grand écran</PresentationFormat>
  <Paragraphs>542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Bahnschrift SemiLight</vt:lpstr>
      <vt:lpstr>Calibri</vt:lpstr>
      <vt:lpstr>Calibri Light</vt:lpstr>
      <vt:lpstr>Marianne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POURSUIVRE EN CLASSE DE QUATRIEME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Anne SCHWINDENHAMMER</dc:creator>
  <cp:lastModifiedBy>Anne SCHWINDENHAMMER</cp:lastModifiedBy>
  <cp:revision>33</cp:revision>
  <dcterms:created xsi:type="dcterms:W3CDTF">2023-08-21T04:25:13Z</dcterms:created>
  <dcterms:modified xsi:type="dcterms:W3CDTF">2025-10-10T12:36:03Z</dcterms:modified>
</cp:coreProperties>
</file>