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8" r:id="rId2"/>
    <p:sldId id="256" r:id="rId3"/>
    <p:sldId id="262" r:id="rId4"/>
    <p:sldId id="257" r:id="rId5"/>
    <p:sldId id="270" r:id="rId6"/>
    <p:sldId id="288" r:id="rId7"/>
    <p:sldId id="274" r:id="rId8"/>
    <p:sldId id="275" r:id="rId9"/>
    <p:sldId id="277" r:id="rId10"/>
    <p:sldId id="278" r:id="rId11"/>
    <p:sldId id="280" r:id="rId12"/>
    <p:sldId id="291" r:id="rId13"/>
    <p:sldId id="297" r:id="rId14"/>
    <p:sldId id="289" r:id="rId15"/>
    <p:sldId id="292" r:id="rId16"/>
    <p:sldId id="300" r:id="rId17"/>
  </p:sldIdLst>
  <p:sldSz cx="12192000" cy="6858000"/>
  <p:notesSz cx="6797675" cy="9926638"/>
  <p:defaultTextStyle>
    <a:defPPr>
      <a:defRPr lang="fr-FR"/>
    </a:defPPr>
    <a:lvl1pPr marL="0" algn="l" defTabSz="914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0" algn="l" defTabSz="914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0" algn="l" defTabSz="914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0" algn="l" defTabSz="914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1" algn="l" defTabSz="914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51" algn="l" defTabSz="914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01" algn="l" defTabSz="914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51" algn="l" defTabSz="914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01" algn="l" defTabSz="914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F2415-B2AB-4F1B-831B-A9CF14FBFF25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5281C-06FE-4E9A-B875-128C95995C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57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99D94-77E8-44EC-9A7E-48F5DC478F47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FF31C-2425-43E0-AB66-1826A4D2A3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20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0" algn="l" defTabSz="9143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0" algn="l" defTabSz="9143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0" algn="l" defTabSz="9143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01" algn="l" defTabSz="9143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51" algn="l" defTabSz="9143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01" algn="l" defTabSz="9143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51" algn="l" defTabSz="9143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01" algn="l" defTabSz="9143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FF31C-2425-43E0-AB66-1826A4D2A38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962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FF31C-2425-43E0-AB66-1826A4D2A38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601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FF31C-2425-43E0-AB66-1826A4D2A38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647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FF31C-2425-43E0-AB66-1826A4D2A38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259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FF31C-2425-43E0-AB66-1826A4D2A38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504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FF31C-2425-43E0-AB66-1826A4D2A38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755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FF31C-2425-43E0-AB66-1826A4D2A38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012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FF31C-2425-43E0-AB66-1826A4D2A38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863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FF31C-2425-43E0-AB66-1826A4D2A38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999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FF31C-2425-43E0-AB66-1826A4D2A38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9946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FF31C-2425-43E0-AB66-1826A4D2A38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158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FF31C-2425-43E0-AB66-1826A4D2A38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211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FF31C-2425-43E0-AB66-1826A4D2A38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972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FF31C-2425-43E0-AB66-1826A4D2A38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92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4A5988-9012-41B3-9150-BFF5DD461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C0F323D-A116-4A77-9BF4-20DC3FE27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7A029E-D583-4362-8958-485D65927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22E9-A428-4A6B-BACF-3254D34A9DE1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759F68-6BAB-49EE-912B-4299A35DA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F696D6-A59C-4B0C-882D-251978754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5AB0-C58B-415A-8973-FDD943F3A8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12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988D11-1B49-4E7F-B66A-DAFEB0969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A457D96-B841-413E-A3A1-B429800E0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4860AC-8E17-4307-839F-9223A66B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22E9-A428-4A6B-BACF-3254D34A9DE1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F5A255-F112-4A88-A980-B8EB241F4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556A3C-3BFA-4C0A-88A8-912EF3436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5AB0-C58B-415A-8973-FDD943F3A8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755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C5F0F1B-5174-4A8B-8C3F-DA81AF6746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0F65715-E3B1-41C5-8EF0-0BDCAC7DE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D61286-606C-44FB-B0D9-F0D93035E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22E9-A428-4A6B-BACF-3254D34A9DE1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CF267B-E5BF-458E-9518-81F4ADFDB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C99E70-E764-465E-98F1-C58893130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5AB0-C58B-415A-8973-FDD943F3A8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333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F9D2AA-A735-49E5-BEE4-14D0435C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4DE227-EE2D-4872-BBC8-6A1FF7AEB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C8663B-C3EF-4688-89C3-25CC21CB8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22E9-A428-4A6B-BACF-3254D34A9DE1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423D52-6F7F-4660-BDE9-CE45D2B68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E93897-B03D-4AB8-A750-85BE792B3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5AB0-C58B-415A-8973-FDD943F3A8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97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92AC73-7134-4704-8DC9-6F2BBB6EE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1F7AF0-39BF-49DC-8FE9-E42DC0C16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C30627-881C-424F-A924-89D7E02A2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22E9-A428-4A6B-BACF-3254D34A9DE1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598A13-891C-4F6A-A0AB-5729ADBEA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4BA78B-91B7-43B4-B95C-358FC588A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5AB0-C58B-415A-8973-FDD943F3A8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100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2EE38A-21E5-4F93-8C1E-213D45759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55A6F1-201A-4C95-9AA9-29C7A0438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E656BC-436C-41CE-A808-98E8A636E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60892C-D5F2-45E4-9703-31940490F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22E9-A428-4A6B-BACF-3254D34A9DE1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93765B-364F-494A-9879-130F638AC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CE4E363-A917-4D1E-8EBF-FECAC6BF9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5AB0-C58B-415A-8973-FDD943F3A8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115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57DCB1-0336-42D6-95AF-18529E17F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29C500-9592-4EA3-9A8F-D83087CCC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DC3F97D-5BDD-4FC2-AF8D-1E2DE88D5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6DF629C-9AC9-4E0B-AB04-6167E7612B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86F5244-4099-41AF-BC17-170D3EB536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FCFE29F-E629-416B-A9A3-DC67C9DEB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22E9-A428-4A6B-BACF-3254D34A9DE1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C0A9167-EB42-4B23-9293-48828C61B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7CA5D61-1DEE-46A2-8AA8-4D08879B0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5AB0-C58B-415A-8973-FDD943F3A8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28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377E0F-02E4-40F5-A00B-EF9242611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A322F5E-7D60-4635-A078-CD1F8C512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22E9-A428-4A6B-BACF-3254D34A9DE1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E1B856E-EFEB-487C-9E3D-FF0092397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DF1E550-D7EC-407F-89A2-A6735F5E7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5AB0-C58B-415A-8973-FDD943F3A8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05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D5EDA9A-227A-4C16-9B06-F79E83E26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22E9-A428-4A6B-BACF-3254D34A9DE1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FA5C2A8-17D3-4DEE-9404-F559657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76EE923-91F8-4CD4-BE2C-2C774518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5AB0-C58B-415A-8973-FDD943F3A8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881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2F0AAA-AD2A-46E8-BDFD-CF0AF2A4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7149AC-5D47-4DA7-8D1C-901CEC96B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C3F2FA-FF92-4FEB-914A-8A39769A8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A1B291-3F0B-442D-9A52-96F5BADAD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22E9-A428-4A6B-BACF-3254D34A9DE1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2BEFC2-42C3-4241-BFF0-58605F992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B2DB6F-6A97-42B4-891C-6FE6D40CA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5AB0-C58B-415A-8973-FDD943F3A8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13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BDFA5D-F91C-4D39-A093-3CA132124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12FB52F-65FB-487E-8860-CB86A8D2F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4407B9-8E76-43F0-B300-2ECF25C26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C6A0C5-5A29-451F-A89C-98CE0B82D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22E9-A428-4A6B-BACF-3254D34A9DE1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645B09-A73D-4FEB-9029-4AA0EA814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3ABC9B8-CB42-4C9A-82CD-F0BA9DFC1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5AB0-C58B-415A-8973-FDD943F3A8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27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88558AB-E3DD-449D-A2F9-A6A8507C1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1D58FF-F7D8-4046-8804-3D0D8E052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CDE514-02F4-498C-98B4-00D089677F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322E9-A428-4A6B-BACF-3254D34A9DE1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5B9A82-C33D-4BEB-8D01-C00CE2D79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21A6DE-761A-4CBC-BDC2-49D2B024C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C5AB0-C58B-415A-8973-FDD943F3A8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80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chosdunet.net/dossiers/test-ping" TargetMode="External"/><Relationship Id="rId13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hyperlink" Target="https://youtu.be/MzcKHQyDL5o" TargetMode="External"/><Relationship Id="rId12" Type="http://schemas.openxmlformats.org/officeDocument/2006/relationships/hyperlink" Target="https://www.amenagement-numerique.gouv.fr/fr/garantir-du-tres-haut-debit-tous-202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ubmarinecablemap.com/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hyperlink" Target="https://www.youtube.com/watch?v=g5j4s_uMxMs" TargetMode="External"/><Relationship Id="rId4" Type="http://schemas.openxmlformats.org/officeDocument/2006/relationships/hyperlink" Target="http://www.submarinecablemap.com/" TargetMode="External"/><Relationship Id="rId9" Type="http://schemas.openxmlformats.org/officeDocument/2006/relationships/hyperlink" Target="https://www.youtube.com/watch?v=AYoHzqQbBLA" TargetMode="External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www.youtube.com/watch?v=5AVY6E-7yC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ssources.numeres.net/id-57" TargetMode="External"/><Relationship Id="rId5" Type="http://schemas.openxmlformats.org/officeDocument/2006/relationships/hyperlink" Target="https://www.youtube.com/watch?v=26jazyc7VNk" TargetMode="External"/><Relationship Id="rId4" Type="http://schemas.openxmlformats.org/officeDocument/2006/relationships/hyperlink" Target="https://www.youtube.com/watch?v=t3NZsApAfQ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Thème 1 Internet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42188" y="2767059"/>
            <a:ext cx="6473890" cy="3278118"/>
          </a:xfrm>
        </p:spPr>
        <p:txBody>
          <a:bodyPr>
            <a:normAutofit/>
          </a:bodyPr>
          <a:lstStyle/>
          <a:p>
            <a:r>
              <a:rPr lang="fr-FR" dirty="0"/>
              <a:t>Réseaux, </a:t>
            </a:r>
          </a:p>
          <a:p>
            <a:r>
              <a:rPr lang="fr-FR" dirty="0"/>
              <a:t>Protocole TCP/IP </a:t>
            </a:r>
          </a:p>
          <a:p>
            <a:r>
              <a:rPr lang="fr-FR" dirty="0"/>
              <a:t>Adressage IP et ROUTAGE</a:t>
            </a:r>
          </a:p>
          <a:p>
            <a:pPr marL="457200" lvl="1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lvl="2"/>
            <a:endParaRPr lang="fr-FR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B3A5CF6-1BC6-4CD4-9956-E7750F2536B2}"/>
              </a:ext>
            </a:extLst>
          </p:cNvPr>
          <p:cNvSpPr/>
          <p:nvPr/>
        </p:nvSpPr>
        <p:spPr>
          <a:xfrm>
            <a:off x="8536872" y="972626"/>
            <a:ext cx="833631" cy="5709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07E1CC7-0414-42A6-B8CD-273BD2D78363}"/>
              </a:ext>
            </a:extLst>
          </p:cNvPr>
          <p:cNvSpPr/>
          <p:nvPr/>
        </p:nvSpPr>
        <p:spPr>
          <a:xfrm>
            <a:off x="8536871" y="1727241"/>
            <a:ext cx="833631" cy="570948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C3E1360-DAEC-4424-84E2-75CBFF4B844C}"/>
              </a:ext>
            </a:extLst>
          </p:cNvPr>
          <p:cNvSpPr/>
          <p:nvPr/>
        </p:nvSpPr>
        <p:spPr>
          <a:xfrm>
            <a:off x="8536871" y="2534291"/>
            <a:ext cx="833631" cy="57094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FAB757F-6686-4264-A939-4EF169F44014}"/>
              </a:ext>
            </a:extLst>
          </p:cNvPr>
          <p:cNvSpPr txBox="1"/>
          <p:nvPr/>
        </p:nvSpPr>
        <p:spPr>
          <a:xfrm>
            <a:off x="9571839" y="1027906"/>
            <a:ext cx="1677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 comprendre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DEE7A2B-6F24-4DC3-A7AB-C7457B139EB8}"/>
              </a:ext>
            </a:extLst>
          </p:cNvPr>
          <p:cNvSpPr txBox="1"/>
          <p:nvPr/>
        </p:nvSpPr>
        <p:spPr>
          <a:xfrm>
            <a:off x="9571838" y="1780454"/>
            <a:ext cx="213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Site à tester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2713C39-BE97-42C0-A343-9C0540F87200}"/>
              </a:ext>
            </a:extLst>
          </p:cNvPr>
          <p:cNvSpPr txBox="1"/>
          <p:nvPr/>
        </p:nvSpPr>
        <p:spPr>
          <a:xfrm>
            <a:off x="9571838" y="2582393"/>
            <a:ext cx="213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Vidéo à regarder</a:t>
            </a:r>
          </a:p>
        </p:txBody>
      </p:sp>
    </p:spTree>
    <p:extLst>
      <p:ext uri="{BB962C8B-B14F-4D97-AF65-F5344CB8AC3E}">
        <p14:creationId xmlns:p14="http://schemas.microsoft.com/office/powerpoint/2010/main" val="3868915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9182071-AD3C-425E-A732-3067B81BD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27" y="82442"/>
            <a:ext cx="11572296" cy="6000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6936B2-75B9-4AFD-AA4C-384AFF620636}"/>
              </a:ext>
            </a:extLst>
          </p:cNvPr>
          <p:cNvSpPr/>
          <p:nvPr/>
        </p:nvSpPr>
        <p:spPr>
          <a:xfrm>
            <a:off x="320181" y="749642"/>
            <a:ext cx="4696436" cy="2867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7BAADA-01FC-4CEB-BAD9-466BF84D9E22}"/>
              </a:ext>
            </a:extLst>
          </p:cNvPr>
          <p:cNvSpPr/>
          <p:nvPr/>
        </p:nvSpPr>
        <p:spPr>
          <a:xfrm>
            <a:off x="320181" y="4760978"/>
            <a:ext cx="4696436" cy="1347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3CC9D2-3DEA-4D23-910A-2C28BF12D1D2}"/>
              </a:ext>
            </a:extLst>
          </p:cNvPr>
          <p:cNvSpPr/>
          <p:nvPr/>
        </p:nvSpPr>
        <p:spPr>
          <a:xfrm>
            <a:off x="438016" y="749642"/>
            <a:ext cx="10920678" cy="1070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EDB4603-1B6F-4489-831A-6EF0A373FDD7}"/>
              </a:ext>
            </a:extLst>
          </p:cNvPr>
          <p:cNvSpPr txBox="1"/>
          <p:nvPr/>
        </p:nvSpPr>
        <p:spPr>
          <a:xfrm>
            <a:off x="725620" y="2428414"/>
            <a:ext cx="3279396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Insertion en entête des adresses MAC (N° carte réseau Ethernet de l’ordinateur) pour créer des trames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8CDB188-CEA4-475A-B8F8-558BC805FE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48" t="78734" r="59217" b="9274"/>
          <a:stretch/>
        </p:blipFill>
        <p:spPr>
          <a:xfrm>
            <a:off x="1100298" y="945271"/>
            <a:ext cx="4127383" cy="67951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9" name="Organigramme : Connecteur 8">
            <a:extLst>
              <a:ext uri="{FF2B5EF4-FFF2-40B4-BE49-F238E27FC236}">
                <a16:creationId xmlns:a16="http://schemas.microsoft.com/office/drawing/2014/main" id="{042FEE30-D181-417A-8651-0278E2AA4AE6}"/>
              </a:ext>
            </a:extLst>
          </p:cNvPr>
          <p:cNvSpPr/>
          <p:nvPr/>
        </p:nvSpPr>
        <p:spPr>
          <a:xfrm>
            <a:off x="511033" y="1109084"/>
            <a:ext cx="446013" cy="411061"/>
          </a:xfrm>
          <a:prstGeom prst="flowChartConnector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A5BAD40-58ED-4D5D-B812-522F2F038F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685" t="68174" r="14315" b="21924"/>
          <a:stretch/>
        </p:blipFill>
        <p:spPr>
          <a:xfrm>
            <a:off x="7484319" y="5926123"/>
            <a:ext cx="1828801" cy="63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93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ED0302A-84F4-4155-B4D8-1643902EA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448"/>
            <a:ext cx="12192000" cy="636638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582963" y="173783"/>
            <a:ext cx="981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Réseau LAN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930332" y="173782"/>
            <a:ext cx="1090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Réseau WAN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A4EE9D3-5BAE-4B0C-8525-BAF8CC4F7100}"/>
              </a:ext>
            </a:extLst>
          </p:cNvPr>
          <p:cNvSpPr txBox="1"/>
          <p:nvPr/>
        </p:nvSpPr>
        <p:spPr>
          <a:xfrm>
            <a:off x="2377233" y="3212014"/>
            <a:ext cx="86534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Internet</a:t>
            </a:r>
          </a:p>
        </p:txBody>
      </p:sp>
      <p:sp>
        <p:nvSpPr>
          <p:cNvPr id="22" name="Organigramme : Connecteur 21">
            <a:extLst>
              <a:ext uri="{FF2B5EF4-FFF2-40B4-BE49-F238E27FC236}">
                <a16:creationId xmlns:a16="http://schemas.microsoft.com/office/drawing/2014/main" id="{49EF029C-A071-4039-825B-895AF9BDFA9A}"/>
              </a:ext>
            </a:extLst>
          </p:cNvPr>
          <p:cNvSpPr/>
          <p:nvPr/>
        </p:nvSpPr>
        <p:spPr>
          <a:xfrm>
            <a:off x="259126" y="1751500"/>
            <a:ext cx="394282" cy="411061"/>
          </a:xfrm>
          <a:prstGeom prst="flowChartConnector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3" name="Organigramme : Connecteur 22">
            <a:extLst>
              <a:ext uri="{FF2B5EF4-FFF2-40B4-BE49-F238E27FC236}">
                <a16:creationId xmlns:a16="http://schemas.microsoft.com/office/drawing/2014/main" id="{9B5B1732-3976-4098-84E6-68BD579CDFF1}"/>
              </a:ext>
            </a:extLst>
          </p:cNvPr>
          <p:cNvSpPr/>
          <p:nvPr/>
        </p:nvSpPr>
        <p:spPr>
          <a:xfrm>
            <a:off x="259126" y="2579685"/>
            <a:ext cx="394282" cy="411061"/>
          </a:xfrm>
          <a:prstGeom prst="flowChartConnector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4" name="Organigramme : Connecteur 23">
            <a:extLst>
              <a:ext uri="{FF2B5EF4-FFF2-40B4-BE49-F238E27FC236}">
                <a16:creationId xmlns:a16="http://schemas.microsoft.com/office/drawing/2014/main" id="{3E4B7EB0-03E8-4487-93A6-250B27E9DADA}"/>
              </a:ext>
            </a:extLst>
          </p:cNvPr>
          <p:cNvSpPr/>
          <p:nvPr/>
        </p:nvSpPr>
        <p:spPr>
          <a:xfrm>
            <a:off x="259126" y="3198608"/>
            <a:ext cx="394282" cy="411061"/>
          </a:xfrm>
          <a:prstGeom prst="flowChartConnector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Organigramme : Connecteur 24">
            <a:extLst>
              <a:ext uri="{FF2B5EF4-FFF2-40B4-BE49-F238E27FC236}">
                <a16:creationId xmlns:a16="http://schemas.microsoft.com/office/drawing/2014/main" id="{B930E424-B212-4A3E-85AB-7D4FF2C68F47}"/>
              </a:ext>
            </a:extLst>
          </p:cNvPr>
          <p:cNvSpPr/>
          <p:nvPr/>
        </p:nvSpPr>
        <p:spPr>
          <a:xfrm>
            <a:off x="259126" y="3912801"/>
            <a:ext cx="394282" cy="411061"/>
          </a:xfrm>
          <a:prstGeom prst="flowChartConnector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AAB9BB9-4395-4B25-9232-661BED5ADA95}"/>
              </a:ext>
            </a:extLst>
          </p:cNvPr>
          <p:cNvSpPr txBox="1"/>
          <p:nvPr/>
        </p:nvSpPr>
        <p:spPr>
          <a:xfrm>
            <a:off x="1548882" y="173782"/>
            <a:ext cx="1306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SYNTHESE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73EBA54A-7028-4568-8A83-958EEE265BCA}"/>
              </a:ext>
            </a:extLst>
          </p:cNvPr>
          <p:cNvSpPr/>
          <p:nvPr/>
        </p:nvSpPr>
        <p:spPr>
          <a:xfrm>
            <a:off x="1235882" y="58481"/>
            <a:ext cx="2060991" cy="5760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048000" y="5846149"/>
            <a:ext cx="7441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5F6368"/>
                </a:solidFill>
                <a:latin typeface="arial" panose="020B0604020202020204" pitchFamily="34" charset="0"/>
              </a:rPr>
              <a:t>sigle</a:t>
            </a:r>
            <a:r>
              <a:rPr lang="fr-FR" dirty="0">
                <a:solidFill>
                  <a:srgbClr val="4D5156"/>
                </a:solidFill>
                <a:latin typeface="arial" panose="020B0604020202020204" pitchFamily="34" charset="0"/>
              </a:rPr>
              <a:t> de Protocol Data Unit (« unité de données de protocole » )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A4EE9D3-5BAE-4B0C-8525-BAF8CC4F7100}"/>
              </a:ext>
            </a:extLst>
          </p:cNvPr>
          <p:cNvSpPr txBox="1"/>
          <p:nvPr/>
        </p:nvSpPr>
        <p:spPr>
          <a:xfrm>
            <a:off x="6930332" y="3293150"/>
            <a:ext cx="86534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Internet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A4EE9D3-5BAE-4B0C-8525-BAF8CC4F7100}"/>
              </a:ext>
            </a:extLst>
          </p:cNvPr>
          <p:cNvSpPr txBox="1"/>
          <p:nvPr/>
        </p:nvSpPr>
        <p:spPr>
          <a:xfrm>
            <a:off x="9086831" y="3194172"/>
            <a:ext cx="86534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Internet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1815737" y="3775166"/>
            <a:ext cx="1998617" cy="1449977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A4EE9D3-5BAE-4B0C-8525-BAF8CC4F7100}"/>
              </a:ext>
            </a:extLst>
          </p:cNvPr>
          <p:cNvSpPr txBox="1"/>
          <p:nvPr/>
        </p:nvSpPr>
        <p:spPr>
          <a:xfrm>
            <a:off x="2221013" y="4323862"/>
            <a:ext cx="117778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Accès réseau</a:t>
            </a:r>
            <a:endParaRPr lang="fr-FR" sz="1400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3977374" y="3751442"/>
            <a:ext cx="1998617" cy="1449977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A4EE9D3-5BAE-4B0C-8525-BAF8CC4F7100}"/>
              </a:ext>
            </a:extLst>
          </p:cNvPr>
          <p:cNvSpPr txBox="1"/>
          <p:nvPr/>
        </p:nvSpPr>
        <p:spPr>
          <a:xfrm>
            <a:off x="4382650" y="4300138"/>
            <a:ext cx="117778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Accès réseau</a:t>
            </a:r>
            <a:endParaRPr lang="fr-FR" sz="1400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6265817" y="3736358"/>
            <a:ext cx="1998617" cy="1449977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A4EE9D3-5BAE-4B0C-8525-BAF8CC4F7100}"/>
              </a:ext>
            </a:extLst>
          </p:cNvPr>
          <p:cNvSpPr txBox="1"/>
          <p:nvPr/>
        </p:nvSpPr>
        <p:spPr>
          <a:xfrm>
            <a:off x="6671093" y="4285054"/>
            <a:ext cx="117778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Accès réseau</a:t>
            </a:r>
            <a:endParaRPr lang="fr-FR" sz="1400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8507742" y="3751442"/>
            <a:ext cx="1998617" cy="1449977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A4EE9D3-5BAE-4B0C-8525-BAF8CC4F7100}"/>
              </a:ext>
            </a:extLst>
          </p:cNvPr>
          <p:cNvSpPr txBox="1"/>
          <p:nvPr/>
        </p:nvSpPr>
        <p:spPr>
          <a:xfrm>
            <a:off x="8913018" y="4300138"/>
            <a:ext cx="117778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Accès réseau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917960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9AE8B98-D1B4-49D6-8002-B1DD40A5A0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481"/>
          <a:stretch/>
        </p:blipFill>
        <p:spPr>
          <a:xfrm>
            <a:off x="356839" y="1474236"/>
            <a:ext cx="11416120" cy="4748143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0AFA6CB5-9AD8-4FEC-A0D6-8CC21230DA10}"/>
              </a:ext>
            </a:extLst>
          </p:cNvPr>
          <p:cNvSpPr/>
          <p:nvPr/>
        </p:nvSpPr>
        <p:spPr>
          <a:xfrm>
            <a:off x="9032032" y="1996750"/>
            <a:ext cx="2619629" cy="2892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CF19DD6-FD83-4AAD-8887-6CA2FD30AE5A}"/>
              </a:ext>
            </a:extLst>
          </p:cNvPr>
          <p:cNvSpPr/>
          <p:nvPr/>
        </p:nvSpPr>
        <p:spPr>
          <a:xfrm>
            <a:off x="891258" y="2860802"/>
            <a:ext cx="4641795" cy="9740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0A19BE1-3FC0-4C8A-AF14-EC01733F84E2}"/>
              </a:ext>
            </a:extLst>
          </p:cNvPr>
          <p:cNvSpPr/>
          <p:nvPr/>
        </p:nvSpPr>
        <p:spPr>
          <a:xfrm>
            <a:off x="891257" y="3834882"/>
            <a:ext cx="4641796" cy="9740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5B99CD1-85DB-4FAC-8B5A-54488F7A0A78}"/>
              </a:ext>
            </a:extLst>
          </p:cNvPr>
          <p:cNvSpPr/>
          <p:nvPr/>
        </p:nvSpPr>
        <p:spPr>
          <a:xfrm>
            <a:off x="9032032" y="2323322"/>
            <a:ext cx="2619629" cy="2892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9FE789A2-C25C-4E2E-8717-94D24FD63F27}"/>
              </a:ext>
            </a:extLst>
          </p:cNvPr>
          <p:cNvSpPr/>
          <p:nvPr/>
        </p:nvSpPr>
        <p:spPr>
          <a:xfrm>
            <a:off x="5237583" y="5311845"/>
            <a:ext cx="2619629" cy="2892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C63547A-D297-4CFE-87B4-E9860D29BD5D}"/>
              </a:ext>
            </a:extLst>
          </p:cNvPr>
          <p:cNvSpPr/>
          <p:nvPr/>
        </p:nvSpPr>
        <p:spPr>
          <a:xfrm>
            <a:off x="5237583" y="5638417"/>
            <a:ext cx="2619629" cy="2892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0EFF0F5-CA8F-4AC4-9751-C4650058D336}"/>
              </a:ext>
            </a:extLst>
          </p:cNvPr>
          <p:cNvSpPr txBox="1"/>
          <p:nvPr/>
        </p:nvSpPr>
        <p:spPr>
          <a:xfrm>
            <a:off x="3844213" y="500155"/>
            <a:ext cx="425475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/>
              <a:t>L’adressage IP et le routage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AB163186-835C-4C61-9D13-0B3E1CD070AA}"/>
              </a:ext>
            </a:extLst>
          </p:cNvPr>
          <p:cNvSpPr/>
          <p:nvPr/>
        </p:nvSpPr>
        <p:spPr>
          <a:xfrm>
            <a:off x="2780522" y="251927"/>
            <a:ext cx="6354527" cy="91536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073E97-A80F-44AB-A342-D2E8CB448AD6}"/>
              </a:ext>
            </a:extLst>
          </p:cNvPr>
          <p:cNvSpPr/>
          <p:nvPr/>
        </p:nvSpPr>
        <p:spPr>
          <a:xfrm>
            <a:off x="356839" y="1474236"/>
            <a:ext cx="5334834" cy="974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FCF349-76C2-48F9-A6A8-C131A97B35E8}"/>
              </a:ext>
            </a:extLst>
          </p:cNvPr>
          <p:cNvSpPr/>
          <p:nvPr/>
        </p:nvSpPr>
        <p:spPr>
          <a:xfrm>
            <a:off x="129794" y="4908615"/>
            <a:ext cx="4520497" cy="974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B41A2B4-B23A-429C-83E6-8AB1EBC0C8B9}"/>
              </a:ext>
            </a:extLst>
          </p:cNvPr>
          <p:cNvSpPr txBox="1"/>
          <p:nvPr/>
        </p:nvSpPr>
        <p:spPr>
          <a:xfrm>
            <a:off x="1390261" y="1474236"/>
            <a:ext cx="3260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Deux réseaux locaux  LAN:</a:t>
            </a:r>
          </a:p>
          <a:p>
            <a:r>
              <a:rPr lang="fr-FR" dirty="0"/>
              <a:t>le 192.168.200.0  et</a:t>
            </a:r>
          </a:p>
          <a:p>
            <a:r>
              <a:rPr lang="fr-FR" dirty="0"/>
              <a:t>le 192.168.1.0</a:t>
            </a:r>
          </a:p>
        </p:txBody>
      </p:sp>
    </p:spTree>
    <p:extLst>
      <p:ext uri="{BB962C8B-B14F-4D97-AF65-F5344CB8AC3E}">
        <p14:creationId xmlns:p14="http://schemas.microsoft.com/office/powerpoint/2010/main" val="331991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A18D7E8-314B-4A73-8332-E213A6AA14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366" r="36556" b="1"/>
          <a:stretch/>
        </p:blipFill>
        <p:spPr>
          <a:xfrm>
            <a:off x="2341983" y="2113587"/>
            <a:ext cx="7735078" cy="4397036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EBE42561-D077-4F19-BE4D-40B65EE1387F}"/>
              </a:ext>
            </a:extLst>
          </p:cNvPr>
          <p:cNvSpPr/>
          <p:nvPr/>
        </p:nvSpPr>
        <p:spPr>
          <a:xfrm>
            <a:off x="2624088" y="2113587"/>
            <a:ext cx="7385433" cy="45582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2F40412-F296-449B-8FF0-4FF4BA212784}"/>
              </a:ext>
            </a:extLst>
          </p:cNvPr>
          <p:cNvSpPr/>
          <p:nvPr/>
        </p:nvSpPr>
        <p:spPr>
          <a:xfrm>
            <a:off x="5990253" y="2264370"/>
            <a:ext cx="2827175" cy="9797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Adresse IP de la passerelle pour sortir du réseau local: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192.168.10</a:t>
            </a:r>
            <a:r>
              <a:rPr lang="fr-FR" dirty="0">
                <a:solidFill>
                  <a:schemeClr val="tx1"/>
                </a:solidFill>
              </a:rPr>
              <a:t>.</a:t>
            </a:r>
            <a:r>
              <a:rPr lang="fr-FR" b="1" u="sng" dirty="0">
                <a:solidFill>
                  <a:schemeClr val="tx1"/>
                </a:solidFill>
              </a:rPr>
              <a:t>1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89C208E-446A-4BC7-8C28-5E2E284B77BB}"/>
              </a:ext>
            </a:extLst>
          </p:cNvPr>
          <p:cNvSpPr txBox="1"/>
          <p:nvPr/>
        </p:nvSpPr>
        <p:spPr>
          <a:xfrm>
            <a:off x="1511558" y="1073019"/>
            <a:ext cx="9955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 je veux sortir du réseau local LAN, je passe par le routeur et son adresse de « passerelle par défaut » ou « Gateway »: c’est l’adresse de la partie réseau, 192.168.10. _ et le chiffre 1 (192.168.10.</a:t>
            </a:r>
            <a:r>
              <a:rPr lang="fr-FR" b="1" u="sng" dirty="0"/>
              <a:t>1</a:t>
            </a:r>
            <a:r>
              <a:rPr lang="fr-FR" dirty="0"/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6428E6-BCEC-4D1D-9CFE-A35CDFD8B42B}"/>
              </a:ext>
            </a:extLst>
          </p:cNvPr>
          <p:cNvSpPr/>
          <p:nvPr/>
        </p:nvSpPr>
        <p:spPr>
          <a:xfrm>
            <a:off x="10236565" y="2505669"/>
            <a:ext cx="13671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Si un routeur est relié à plusieurs réseaux, il aura plusieurs adresse de passerelle par défaut.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ED49E6-BF63-4F90-BD6A-C096995808F7}"/>
              </a:ext>
            </a:extLst>
          </p:cNvPr>
          <p:cNvSpPr/>
          <p:nvPr/>
        </p:nvSpPr>
        <p:spPr>
          <a:xfrm>
            <a:off x="588256" y="2505669"/>
            <a:ext cx="2024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Adresse du réseau</a:t>
            </a:r>
          </a:p>
          <a:p>
            <a:r>
              <a:rPr lang="fr-FR" sz="1600" dirty="0"/>
              <a:t>192.168.10</a:t>
            </a:r>
            <a:r>
              <a:rPr lang="fr-FR" dirty="0"/>
              <a:t>.</a:t>
            </a:r>
            <a:r>
              <a:rPr lang="fr-FR" b="1" u="sng" dirty="0"/>
              <a:t>0</a:t>
            </a:r>
            <a:endParaRPr lang="fr-FR" dirty="0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B5B5A8E4-B438-413B-BF8F-5D142B4B53B9}"/>
              </a:ext>
            </a:extLst>
          </p:cNvPr>
          <p:cNvCxnSpPr>
            <a:cxnSpLocks/>
          </p:cNvCxnSpPr>
          <p:nvPr/>
        </p:nvCxnSpPr>
        <p:spPr>
          <a:xfrm>
            <a:off x="2545954" y="2927758"/>
            <a:ext cx="1942070" cy="847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AFC66F8E-FAFF-46C2-AE9F-847F715B6714}"/>
              </a:ext>
            </a:extLst>
          </p:cNvPr>
          <p:cNvSpPr/>
          <p:nvPr/>
        </p:nvSpPr>
        <p:spPr>
          <a:xfrm>
            <a:off x="522514" y="2505669"/>
            <a:ext cx="1942070" cy="73759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F3B0688-EA79-44C5-8B3C-7E417EFB67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2759" r="44436" b="90063"/>
          <a:stretch/>
        </p:blipFill>
        <p:spPr>
          <a:xfrm>
            <a:off x="1031032" y="454194"/>
            <a:ext cx="5817637" cy="44677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964DF71-04F0-403A-9EDC-624A5E96391F}"/>
              </a:ext>
            </a:extLst>
          </p:cNvPr>
          <p:cNvSpPr txBox="1"/>
          <p:nvPr/>
        </p:nvSpPr>
        <p:spPr>
          <a:xfrm>
            <a:off x="120413" y="881206"/>
            <a:ext cx="1950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</a:t>
            </a:r>
            <a:r>
              <a:rPr lang="fr-FR" sz="3200" dirty="0"/>
              <a:t> </a:t>
            </a:r>
            <a:r>
              <a:rPr lang="fr-FR" dirty="0"/>
              <a:t>routage</a:t>
            </a:r>
          </a:p>
        </p:txBody>
      </p:sp>
    </p:spTree>
    <p:extLst>
      <p:ext uri="{BB962C8B-B14F-4D97-AF65-F5344CB8AC3E}">
        <p14:creationId xmlns:p14="http://schemas.microsoft.com/office/powerpoint/2010/main" val="2426711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200722" y="564321"/>
            <a:ext cx="10877458" cy="4662935"/>
            <a:chOff x="0" y="299525"/>
            <a:chExt cx="11987561" cy="4874641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73629368-4525-4D8A-944F-38D21E8408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677" b="24434"/>
            <a:stretch/>
          </p:blipFill>
          <p:spPr>
            <a:xfrm>
              <a:off x="0" y="299525"/>
              <a:ext cx="11987561" cy="472967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873083" y="1851102"/>
              <a:ext cx="7114478" cy="3323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5147134D-B710-4583-A76B-7AB2FB953C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02"/>
          <a:stretch/>
        </p:blipFill>
        <p:spPr>
          <a:xfrm>
            <a:off x="4669958" y="1854242"/>
            <a:ext cx="7465861" cy="3858591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2DB098E-2E8D-4150-A5F9-E7A39F82EB1E}"/>
              </a:ext>
            </a:extLst>
          </p:cNvPr>
          <p:cNvSpPr/>
          <p:nvPr/>
        </p:nvSpPr>
        <p:spPr>
          <a:xfrm>
            <a:off x="9032095" y="1890560"/>
            <a:ext cx="3056301" cy="40021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E4456BFD-45AA-4827-B090-D78DF838923A}"/>
              </a:ext>
            </a:extLst>
          </p:cNvPr>
          <p:cNvSpPr/>
          <p:nvPr/>
        </p:nvSpPr>
        <p:spPr>
          <a:xfrm>
            <a:off x="4622536" y="3238089"/>
            <a:ext cx="2964023" cy="4845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45D47E30-019B-41FA-9F66-22E3C1F61C9F}"/>
              </a:ext>
            </a:extLst>
          </p:cNvPr>
          <p:cNvSpPr/>
          <p:nvPr/>
        </p:nvSpPr>
        <p:spPr>
          <a:xfrm>
            <a:off x="4622536" y="5288306"/>
            <a:ext cx="3242204" cy="4845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6C1D819-9EB8-49B5-BFB7-4C6335EBD90F}"/>
              </a:ext>
            </a:extLst>
          </p:cNvPr>
          <p:cNvSpPr/>
          <p:nvPr/>
        </p:nvSpPr>
        <p:spPr>
          <a:xfrm>
            <a:off x="687897" y="1224886"/>
            <a:ext cx="4714813" cy="38139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067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FC08DEF-0631-4A7E-B608-9D94396B3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22" y="0"/>
            <a:ext cx="6292948" cy="321459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1FA11BA-CF72-4911-817A-5B5642F41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290" y="575870"/>
            <a:ext cx="7242810" cy="372615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336E430-344D-4BC9-94E0-F5FCAF1B7C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23" y="3539446"/>
            <a:ext cx="5967647" cy="300994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2FDE862-A42D-4273-A2E7-F55EC6536C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5170" y="4271759"/>
            <a:ext cx="4488180" cy="2277630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C483722-D936-4A04-9F5B-39E8AD3406D7}"/>
              </a:ext>
            </a:extLst>
          </p:cNvPr>
          <p:cNvSpPr/>
          <p:nvPr/>
        </p:nvSpPr>
        <p:spPr>
          <a:xfrm>
            <a:off x="7599244" y="3222987"/>
            <a:ext cx="4103398" cy="9715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6202594-2F5A-4379-93B3-A3EE840F76AD}"/>
              </a:ext>
            </a:extLst>
          </p:cNvPr>
          <p:cNvSpPr/>
          <p:nvPr/>
        </p:nvSpPr>
        <p:spPr>
          <a:xfrm>
            <a:off x="1031846" y="3561737"/>
            <a:ext cx="2441196" cy="2940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D74566C-683C-4FB4-B48E-5F3446ECBBEF}"/>
              </a:ext>
            </a:extLst>
          </p:cNvPr>
          <p:cNvSpPr/>
          <p:nvPr/>
        </p:nvSpPr>
        <p:spPr>
          <a:xfrm>
            <a:off x="7599244" y="666778"/>
            <a:ext cx="1838371" cy="2940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C1AD5B52-5940-4589-9698-EB91BAAF0439}"/>
              </a:ext>
            </a:extLst>
          </p:cNvPr>
          <p:cNvSpPr/>
          <p:nvPr/>
        </p:nvSpPr>
        <p:spPr>
          <a:xfrm>
            <a:off x="2411280" y="76664"/>
            <a:ext cx="1663231" cy="2940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BA93974-E7A5-4B3E-9D0A-B02D8903E361}"/>
              </a:ext>
            </a:extLst>
          </p:cNvPr>
          <p:cNvSpPr/>
          <p:nvPr/>
        </p:nvSpPr>
        <p:spPr>
          <a:xfrm>
            <a:off x="5557754" y="2324005"/>
            <a:ext cx="1663231" cy="41080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389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FFBCBB-24EB-4043-89AA-931D021C2260}"/>
              </a:ext>
            </a:extLst>
          </p:cNvPr>
          <p:cNvSpPr/>
          <p:nvPr/>
        </p:nvSpPr>
        <p:spPr>
          <a:xfrm>
            <a:off x="678025" y="4200437"/>
            <a:ext cx="51375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555858"/>
                </a:solidFill>
                <a:latin typeface="open sans"/>
              </a:rPr>
              <a:t>L'IPv4 utilise un espace d'adressage 32 bits équivalant à 4 octets. Cela signifie que le nombre total d'adresses IP sur Internet peut aller jusqu'à 2 ^ 32. </a:t>
            </a:r>
            <a:r>
              <a:rPr lang="fr-FR" b="1" dirty="0">
                <a:solidFill>
                  <a:srgbClr val="555858"/>
                </a:solidFill>
                <a:latin typeface="open sans"/>
              </a:rPr>
              <a:t>C'est à dire environ 4,3 milliards d'adresses</a:t>
            </a:r>
            <a:endParaRPr lang="fr-FR" dirty="0"/>
          </a:p>
        </p:txBody>
      </p:sp>
      <p:pic>
        <p:nvPicPr>
          <p:cNvPr id="1026" name="Picture 2" descr="https://www.supinfo.com/articles/resources/171245/4557/1.png">
            <a:extLst>
              <a:ext uri="{FF2B5EF4-FFF2-40B4-BE49-F238E27FC236}">
                <a16:creationId xmlns:a16="http://schemas.microsoft.com/office/drawing/2014/main" id="{E27D01DF-59CC-469F-AC97-22E5B4E57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73" y="438240"/>
            <a:ext cx="6096000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pa Itu IP Addres? Apakah Sama Dengan Nama Domain">
            <a:extLst>
              <a:ext uri="{FF2B5EF4-FFF2-40B4-BE49-F238E27FC236}">
                <a16:creationId xmlns:a16="http://schemas.microsoft.com/office/drawing/2014/main" id="{4990F765-9FC1-4DDF-8A94-FBE4B5FEB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286" y="753831"/>
            <a:ext cx="4054241" cy="121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86D6CE-FB91-4220-B555-FAD873BC0417}"/>
              </a:ext>
            </a:extLst>
          </p:cNvPr>
          <p:cNvSpPr/>
          <p:nvPr/>
        </p:nvSpPr>
        <p:spPr>
          <a:xfrm>
            <a:off x="7196327" y="3172969"/>
            <a:ext cx="48415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555858"/>
                </a:solidFill>
                <a:latin typeface="open sans"/>
              </a:rPr>
              <a:t>L’IPv6 utilise un espace d'adressage 128 bits équivalant à 16 octets. Cela signifie que le nombre total d'adresses IP sur Internet peut aller jusqu'à 2 ^ 128. 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A14E41-B2FC-4B70-BCFE-1087BC42FD1C}"/>
              </a:ext>
            </a:extLst>
          </p:cNvPr>
          <p:cNvSpPr/>
          <p:nvPr/>
        </p:nvSpPr>
        <p:spPr>
          <a:xfrm>
            <a:off x="7039922" y="2386870"/>
            <a:ext cx="4528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69665E"/>
                </a:solidFill>
                <a:latin typeface="Lato"/>
              </a:rPr>
              <a:t>2a01:cb19:4b:4800:413e:59a5:acc9:a29b</a:t>
            </a:r>
            <a:endParaRPr lang="fr-FR" dirty="0"/>
          </a:p>
        </p:txBody>
      </p:sp>
      <p:pic>
        <p:nvPicPr>
          <p:cNvPr id="1028" name="Picture 4" descr="Résultat de recherche d'images pour &quot;ipv4 ipv6&quot;">
            <a:extLst>
              <a:ext uri="{FF2B5EF4-FFF2-40B4-BE49-F238E27FC236}">
                <a16:creationId xmlns:a16="http://schemas.microsoft.com/office/drawing/2014/main" id="{28827386-AF1C-402A-9C1C-E0FB4313A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418" y="4467844"/>
            <a:ext cx="5534486" cy="184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424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9B04F11-27E3-4AE9-B9DF-881759F3A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48" y="155910"/>
            <a:ext cx="6803986" cy="332093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4DDBE61-76D9-492D-B387-299EA5A7F1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809"/>
          <a:stretch/>
        </p:blipFill>
        <p:spPr>
          <a:xfrm>
            <a:off x="7187145" y="3813568"/>
            <a:ext cx="4392145" cy="269003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EC0C0FC-7647-49BC-8F91-6EA885E640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b="32892"/>
          <a:stretch/>
        </p:blipFill>
        <p:spPr>
          <a:xfrm>
            <a:off x="5599771" y="1212388"/>
            <a:ext cx="6347681" cy="217626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99B7755-4599-44B8-B99A-5D209E1B47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484" y="3506635"/>
            <a:ext cx="5961320" cy="2996969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F58D5AD-A355-4FE0-8A5A-26F0131F2A11}"/>
              </a:ext>
            </a:extLst>
          </p:cNvPr>
          <p:cNvSpPr/>
          <p:nvPr/>
        </p:nvSpPr>
        <p:spPr>
          <a:xfrm>
            <a:off x="244548" y="426714"/>
            <a:ext cx="6458256" cy="7664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D2B6560-29CC-4FEA-853C-C7EF16F564B8}"/>
              </a:ext>
            </a:extLst>
          </p:cNvPr>
          <p:cNvSpPr txBox="1"/>
          <p:nvPr/>
        </p:nvSpPr>
        <p:spPr>
          <a:xfrm>
            <a:off x="9498564" y="354396"/>
            <a:ext cx="2448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réseaux INTERNET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57D849E-29FF-4E51-BBC2-7DB420D55C0D}"/>
              </a:ext>
            </a:extLst>
          </p:cNvPr>
          <p:cNvSpPr/>
          <p:nvPr/>
        </p:nvSpPr>
        <p:spPr>
          <a:xfrm>
            <a:off x="9498564" y="140565"/>
            <a:ext cx="2332652" cy="85055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532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722" y="4873085"/>
            <a:ext cx="6623824" cy="379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00722" y="5828373"/>
            <a:ext cx="6623824" cy="689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2662D9B-6513-4EB3-9B18-722E2573B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078" y="409828"/>
            <a:ext cx="5568176" cy="283505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E6C4F2E-564C-43EB-A663-E91D75A5E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53" y="3145841"/>
            <a:ext cx="6605788" cy="34544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1085" y="2024519"/>
            <a:ext cx="2760573" cy="157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5"/>
          <a:srcRect l="5397" t="22589" r="54909" b="42435"/>
          <a:stretch/>
        </p:blipFill>
        <p:spPr>
          <a:xfrm>
            <a:off x="200724" y="304858"/>
            <a:ext cx="4839629" cy="239751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91AFB47-23C1-418A-8848-8E820C8C94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7604" t="18758"/>
          <a:stretch/>
        </p:blipFill>
        <p:spPr>
          <a:xfrm>
            <a:off x="8104523" y="3834700"/>
            <a:ext cx="3046322" cy="2835052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0EC8822-EEB4-4298-98B3-3340DABCEE22}"/>
              </a:ext>
            </a:extLst>
          </p:cNvPr>
          <p:cNvSpPr/>
          <p:nvPr/>
        </p:nvSpPr>
        <p:spPr>
          <a:xfrm>
            <a:off x="301085" y="1266738"/>
            <a:ext cx="4245748" cy="14356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AFD999B7-E2C5-4185-907F-332881B0AC16}"/>
              </a:ext>
            </a:extLst>
          </p:cNvPr>
          <p:cNvSpPr/>
          <p:nvPr/>
        </p:nvSpPr>
        <p:spPr>
          <a:xfrm>
            <a:off x="8310370" y="2547219"/>
            <a:ext cx="3299993" cy="7664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304CC231-E729-45B8-8B8C-FF5F257140B0}"/>
              </a:ext>
            </a:extLst>
          </p:cNvPr>
          <p:cNvCxnSpPr>
            <a:cxnSpLocks/>
          </p:cNvCxnSpPr>
          <p:nvPr/>
        </p:nvCxnSpPr>
        <p:spPr>
          <a:xfrm>
            <a:off x="7151649" y="5670958"/>
            <a:ext cx="68587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723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2496018-E0D5-4F4E-AC74-E64C6CC95F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103"/>
          <a:stretch/>
        </p:blipFill>
        <p:spPr>
          <a:xfrm>
            <a:off x="95711" y="45209"/>
            <a:ext cx="7122807" cy="2519474"/>
          </a:xfrm>
          <a:prstGeom prst="rect">
            <a:avLst/>
          </a:prstGeom>
        </p:spPr>
      </p:pic>
      <p:pic>
        <p:nvPicPr>
          <p:cNvPr id="1026" name="Picture 2" descr="RÃ©sultat de recherche d'images pour &quot;carte submarine&quot;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60" y="3191657"/>
            <a:ext cx="1885489" cy="114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hlinkClick r:id="rId6"/>
          </p:cNvPr>
          <p:cNvSpPr/>
          <p:nvPr/>
        </p:nvSpPr>
        <p:spPr>
          <a:xfrm>
            <a:off x="239571" y="2663002"/>
            <a:ext cx="2556469" cy="369332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r>
              <a:rPr lang="fr-FR" dirty="0"/>
              <a:t>submarinecablemap.</a:t>
            </a:r>
            <a:r>
              <a:rPr lang="fr-FR" dirty="0">
                <a:hlinkClick r:id="rId6"/>
              </a:rPr>
              <a:t>com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16568" y="5157518"/>
            <a:ext cx="1958353" cy="1477328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dirty="0">
                <a:latin typeface="Roboto"/>
              </a:rPr>
              <a:t>2018 04 14 </a:t>
            </a:r>
            <a:r>
              <a:rPr lang="fr-FR" dirty="0">
                <a:latin typeface="Roboto"/>
                <a:hlinkClick r:id="rId7"/>
              </a:rPr>
              <a:t>Arte</a:t>
            </a:r>
            <a:r>
              <a:rPr lang="fr-FR" dirty="0">
                <a:latin typeface="Roboto"/>
              </a:rPr>
              <a:t> Le Dessous des cartes: Câbles sous marins la guerre invisible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99538" y="5484496"/>
            <a:ext cx="2455803" cy="110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424242"/>
                </a:solidFill>
                <a:latin typeface="Open Sans"/>
              </a:rPr>
              <a:t>Attention aux </a:t>
            </a:r>
            <a:r>
              <a:rPr lang="fr-FR" sz="1200" dirty="0" smtClean="0">
                <a:solidFill>
                  <a:srgbClr val="424242"/>
                </a:solidFill>
                <a:latin typeface="Open Sans"/>
              </a:rPr>
              <a:t>système d’ </a:t>
            </a:r>
            <a:r>
              <a:rPr lang="fr-FR" sz="1200" dirty="0">
                <a:solidFill>
                  <a:srgbClr val="424242"/>
                </a:solidFill>
                <a:latin typeface="Open Sans"/>
              </a:rPr>
              <a:t>unités!!</a:t>
            </a:r>
          </a:p>
          <a:p>
            <a:r>
              <a:rPr lang="fr-FR" dirty="0">
                <a:solidFill>
                  <a:srgbClr val="424242"/>
                </a:solidFill>
                <a:latin typeface="Open Sans"/>
              </a:rPr>
              <a:t>1 </a:t>
            </a:r>
            <a:r>
              <a:rPr lang="fr-FR" dirty="0" err="1">
                <a:solidFill>
                  <a:srgbClr val="424242"/>
                </a:solidFill>
                <a:latin typeface="Open Sans"/>
              </a:rPr>
              <a:t>MegaBytes</a:t>
            </a:r>
            <a:r>
              <a:rPr lang="fr-FR" dirty="0">
                <a:solidFill>
                  <a:srgbClr val="424242"/>
                </a:solidFill>
                <a:latin typeface="Open Sans"/>
              </a:rPr>
              <a:t> </a:t>
            </a:r>
          </a:p>
          <a:p>
            <a:r>
              <a:rPr lang="fr-FR" dirty="0">
                <a:solidFill>
                  <a:srgbClr val="424242"/>
                </a:solidFill>
                <a:latin typeface="Open Sans"/>
              </a:rPr>
              <a:t>= 1 Mégaoctet </a:t>
            </a:r>
          </a:p>
          <a:p>
            <a:r>
              <a:rPr lang="fr-FR" dirty="0">
                <a:solidFill>
                  <a:srgbClr val="424242"/>
                </a:solidFill>
                <a:latin typeface="Open Sans"/>
              </a:rPr>
              <a:t>= 8 Mégabits.</a:t>
            </a:r>
            <a:endParaRPr lang="fr-FR" dirty="0"/>
          </a:p>
        </p:txBody>
      </p:sp>
      <p:sp>
        <p:nvSpPr>
          <p:cNvPr id="3" name="ZoneTexte 2">
            <a:hlinkClick r:id="rId8"/>
            <a:extLst>
              <a:ext uri="{FF2B5EF4-FFF2-40B4-BE49-F238E27FC236}">
                <a16:creationId xmlns:a16="http://schemas.microsoft.com/office/drawing/2014/main" id="{6B2B3201-FEA1-4CD6-9A29-0E7E0AF31B96}"/>
              </a:ext>
            </a:extLst>
          </p:cNvPr>
          <p:cNvSpPr txBox="1"/>
          <p:nvPr/>
        </p:nvSpPr>
        <p:spPr>
          <a:xfrm>
            <a:off x="7843622" y="431848"/>
            <a:ext cx="3205584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Test de vitesse de connexion: test </a:t>
            </a:r>
            <a:r>
              <a:rPr lang="fr-FR" dirty="0" smtClean="0"/>
              <a:t>Ping en ms (la latence)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AE3087-C297-4728-A315-C43C87E839BC}"/>
              </a:ext>
            </a:extLst>
          </p:cNvPr>
          <p:cNvSpPr/>
          <p:nvPr/>
        </p:nvSpPr>
        <p:spPr>
          <a:xfrm>
            <a:off x="8177533" y="5725465"/>
            <a:ext cx="3393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303030"/>
                </a:solidFill>
                <a:latin typeface="Roboto"/>
              </a:rPr>
              <a:t>1M</a:t>
            </a:r>
            <a:r>
              <a:rPr lang="fr-FR" b="1" dirty="0">
                <a:solidFill>
                  <a:srgbClr val="303030"/>
                </a:solidFill>
                <a:latin typeface="Roboto"/>
              </a:rPr>
              <a:t>o</a:t>
            </a:r>
            <a:r>
              <a:rPr lang="fr-FR" dirty="0">
                <a:solidFill>
                  <a:srgbClr val="303030"/>
                </a:solidFill>
                <a:latin typeface="Roboto"/>
              </a:rPr>
              <a:t> = </a:t>
            </a:r>
            <a:r>
              <a:rPr lang="fr-FR" dirty="0" smtClean="0">
                <a:solidFill>
                  <a:srgbClr val="303030"/>
                </a:solidFill>
                <a:latin typeface="Roboto"/>
              </a:rPr>
              <a:t>1M</a:t>
            </a:r>
            <a:r>
              <a:rPr lang="fr-FR" b="1" dirty="0" smtClean="0">
                <a:solidFill>
                  <a:srgbClr val="303030"/>
                </a:solidFill>
                <a:latin typeface="Roboto"/>
              </a:rPr>
              <a:t>B (Bytes)</a:t>
            </a:r>
            <a:r>
              <a:rPr lang="fr-FR" dirty="0" smtClean="0">
                <a:solidFill>
                  <a:srgbClr val="303030"/>
                </a:solidFill>
                <a:latin typeface="Roboto"/>
              </a:rPr>
              <a:t> </a:t>
            </a:r>
            <a:r>
              <a:rPr lang="fr-FR" dirty="0">
                <a:solidFill>
                  <a:srgbClr val="303030"/>
                </a:solidFill>
                <a:latin typeface="Roboto"/>
              </a:rPr>
              <a:t>= </a:t>
            </a:r>
            <a:r>
              <a:rPr lang="fr-FR" dirty="0" smtClean="0">
                <a:solidFill>
                  <a:srgbClr val="303030"/>
                </a:solidFill>
                <a:latin typeface="Roboto"/>
              </a:rPr>
              <a:t>8M</a:t>
            </a:r>
            <a:r>
              <a:rPr lang="fr-FR" b="1" dirty="0" smtClean="0">
                <a:solidFill>
                  <a:srgbClr val="303030"/>
                </a:solidFill>
                <a:latin typeface="Roboto"/>
              </a:rPr>
              <a:t>b(bit)</a:t>
            </a:r>
            <a:endParaRPr lang="fr-FR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F3AA819-CCE5-4556-8283-9B5D0C83B365}"/>
              </a:ext>
            </a:extLst>
          </p:cNvPr>
          <p:cNvSpPr txBox="1"/>
          <p:nvPr/>
        </p:nvSpPr>
        <p:spPr>
          <a:xfrm>
            <a:off x="2796040" y="6117255"/>
            <a:ext cx="2457975" cy="369332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r>
              <a:rPr lang="fr-FR" dirty="0"/>
              <a:t>La fibre </a:t>
            </a:r>
            <a:r>
              <a:rPr lang="fr-FR" dirty="0">
                <a:hlinkClick r:id="rId9"/>
              </a:rPr>
              <a:t>optique </a:t>
            </a:r>
            <a:r>
              <a:rPr lang="fr-FR" dirty="0"/>
              <a:t>: vidéo1</a:t>
            </a:r>
          </a:p>
        </p:txBody>
      </p:sp>
      <p:sp>
        <p:nvSpPr>
          <p:cNvPr id="13" name="ZoneTexte 12">
            <a:hlinkClick r:id="rId10"/>
            <a:extLst>
              <a:ext uri="{FF2B5EF4-FFF2-40B4-BE49-F238E27FC236}">
                <a16:creationId xmlns:a16="http://schemas.microsoft.com/office/drawing/2014/main" id="{A7B31AA5-6A6F-48B1-A32D-437444143541}"/>
              </a:ext>
            </a:extLst>
          </p:cNvPr>
          <p:cNvSpPr txBox="1"/>
          <p:nvPr/>
        </p:nvSpPr>
        <p:spPr>
          <a:xfrm>
            <a:off x="2751920" y="5452764"/>
            <a:ext cx="2457975" cy="369332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r>
              <a:rPr lang="fr-FR" dirty="0"/>
              <a:t>La fibre </a:t>
            </a:r>
            <a:r>
              <a:rPr lang="fr-FR" dirty="0">
                <a:hlinkClick r:id="rId10"/>
              </a:rPr>
              <a:t>optique</a:t>
            </a:r>
            <a:r>
              <a:rPr lang="fr-FR" dirty="0"/>
              <a:t> : vidéo3</a:t>
            </a: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B65F46F7-7C8A-4E7C-9791-5332561255AF}"/>
              </a:ext>
            </a:extLst>
          </p:cNvPr>
          <p:cNvSpPr/>
          <p:nvPr/>
        </p:nvSpPr>
        <p:spPr>
          <a:xfrm>
            <a:off x="7843622" y="5824498"/>
            <a:ext cx="333911" cy="17126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7F4F2434-1AA7-46A8-B846-96BEAAE96C5C}"/>
              </a:ext>
            </a:extLst>
          </p:cNvPr>
          <p:cNvSpPr/>
          <p:nvPr/>
        </p:nvSpPr>
        <p:spPr>
          <a:xfrm>
            <a:off x="7789401" y="6352969"/>
            <a:ext cx="333911" cy="17126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370AB0-1FB4-432E-869A-1178F7764809}"/>
              </a:ext>
            </a:extLst>
          </p:cNvPr>
          <p:cNvSpPr/>
          <p:nvPr/>
        </p:nvSpPr>
        <p:spPr>
          <a:xfrm>
            <a:off x="8177533" y="6284715"/>
            <a:ext cx="8161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303030"/>
                </a:solidFill>
                <a:latin typeface="Roboto"/>
              </a:rPr>
              <a:t>1</a:t>
            </a:r>
            <a:r>
              <a:rPr lang="fr-FR" sz="1400" b="1" dirty="0">
                <a:solidFill>
                  <a:srgbClr val="303030"/>
                </a:solidFill>
                <a:latin typeface="Roboto"/>
              </a:rPr>
              <a:t>Byte=</a:t>
            </a:r>
            <a:r>
              <a:rPr lang="fr-FR" sz="1400" dirty="0">
                <a:solidFill>
                  <a:srgbClr val="303030"/>
                </a:solidFill>
                <a:latin typeface="Roboto"/>
              </a:rPr>
              <a:t> </a:t>
            </a:r>
            <a:endParaRPr lang="fr-FR" sz="1400" b="1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61466FC-B4DC-4D98-8BDA-627FFDB5D57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0459" t="40367" r="40000" b="54373"/>
          <a:stretch/>
        </p:blipFill>
        <p:spPr>
          <a:xfrm>
            <a:off x="8876209" y="6279463"/>
            <a:ext cx="2049710" cy="310344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E37A3730-A07D-4F32-8FD7-4361D728228F}"/>
              </a:ext>
            </a:extLst>
          </p:cNvPr>
          <p:cNvSpPr txBox="1"/>
          <p:nvPr/>
        </p:nvSpPr>
        <p:spPr>
          <a:xfrm>
            <a:off x="10856229" y="6244269"/>
            <a:ext cx="1181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=1 </a:t>
            </a:r>
            <a:r>
              <a:rPr lang="fr-FR" dirty="0"/>
              <a:t>octet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65B404B2-261C-4EA4-B343-A96BF21FDE62}"/>
              </a:ext>
            </a:extLst>
          </p:cNvPr>
          <p:cNvSpPr/>
          <p:nvPr/>
        </p:nvSpPr>
        <p:spPr>
          <a:xfrm>
            <a:off x="301085" y="1266738"/>
            <a:ext cx="3759187" cy="11996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hlinkClick r:id="rId8"/>
            <a:extLst>
              <a:ext uri="{FF2B5EF4-FFF2-40B4-BE49-F238E27FC236}">
                <a16:creationId xmlns:a16="http://schemas.microsoft.com/office/drawing/2014/main" id="{FA872C74-0B4E-4A21-8D74-2D009348CE06}"/>
              </a:ext>
            </a:extLst>
          </p:cNvPr>
          <p:cNvSpPr txBox="1"/>
          <p:nvPr/>
        </p:nvSpPr>
        <p:spPr>
          <a:xfrm>
            <a:off x="4526298" y="4033508"/>
            <a:ext cx="2512349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hlinkClick r:id="rId12"/>
              </a:rPr>
              <a:t>France Très Haut Débit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56356" y="1185506"/>
            <a:ext cx="2828925" cy="3657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42496018-E0D5-4F4E-AC74-E64C6CC95F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764" t="31984"/>
          <a:stretch/>
        </p:blipFill>
        <p:spPr>
          <a:xfrm>
            <a:off x="4189100" y="1099824"/>
            <a:ext cx="3186746" cy="2634722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14"/>
          <a:srcRect l="30641" t="30533" r="50840" b="31541"/>
          <a:stretch/>
        </p:blipFill>
        <p:spPr>
          <a:xfrm>
            <a:off x="6738347" y="3011214"/>
            <a:ext cx="428904" cy="49385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7AE3087-C297-4728-A315-C43C87E839BC}"/>
              </a:ext>
            </a:extLst>
          </p:cNvPr>
          <p:cNvSpPr/>
          <p:nvPr/>
        </p:nvSpPr>
        <p:spPr>
          <a:xfrm>
            <a:off x="10782232" y="1681884"/>
            <a:ext cx="1472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303030"/>
                </a:solidFill>
                <a:latin typeface="Roboto"/>
              </a:rPr>
              <a:t>En M</a:t>
            </a:r>
            <a:r>
              <a:rPr lang="fr-FR" b="1" dirty="0" smtClean="0">
                <a:solidFill>
                  <a:srgbClr val="303030"/>
                </a:solidFill>
                <a:latin typeface="Roboto"/>
              </a:rPr>
              <a:t>b(bit)</a:t>
            </a:r>
            <a:endParaRPr lang="fr-FR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AE3087-C297-4728-A315-C43C87E839BC}"/>
              </a:ext>
            </a:extLst>
          </p:cNvPr>
          <p:cNvSpPr/>
          <p:nvPr/>
        </p:nvSpPr>
        <p:spPr>
          <a:xfrm>
            <a:off x="10782232" y="2826548"/>
            <a:ext cx="1472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303030"/>
                </a:solidFill>
                <a:latin typeface="Roboto"/>
              </a:rPr>
              <a:t>En M</a:t>
            </a:r>
            <a:r>
              <a:rPr lang="fr-FR" b="1" dirty="0" smtClean="0">
                <a:solidFill>
                  <a:srgbClr val="303030"/>
                </a:solidFill>
                <a:latin typeface="Roboto"/>
              </a:rPr>
              <a:t>b(bit)</a:t>
            </a:r>
            <a:endParaRPr lang="fr-FR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AE3087-C297-4728-A315-C43C87E839BC}"/>
              </a:ext>
            </a:extLst>
          </p:cNvPr>
          <p:cNvSpPr/>
          <p:nvPr/>
        </p:nvSpPr>
        <p:spPr>
          <a:xfrm>
            <a:off x="10835055" y="4276006"/>
            <a:ext cx="1472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303030"/>
                </a:solidFill>
                <a:latin typeface="Roboto"/>
              </a:rPr>
              <a:t>En ms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853446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899A6F0-807E-40FC-A32F-C59BCF7B5265}"/>
              </a:ext>
            </a:extLst>
          </p:cNvPr>
          <p:cNvSpPr/>
          <p:nvPr/>
        </p:nvSpPr>
        <p:spPr>
          <a:xfrm>
            <a:off x="4242105" y="383910"/>
            <a:ext cx="3446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Le Protocole TCP/IP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1C7D632D-0AD4-4C09-97DB-4023B6B87490}"/>
              </a:ext>
            </a:extLst>
          </p:cNvPr>
          <p:cNvSpPr/>
          <p:nvPr/>
        </p:nvSpPr>
        <p:spPr>
          <a:xfrm>
            <a:off x="4127949" y="225213"/>
            <a:ext cx="3766657" cy="85055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E82A898-A472-4302-94D2-0675EFC768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308" t="14651"/>
          <a:stretch/>
        </p:blipFill>
        <p:spPr>
          <a:xfrm>
            <a:off x="2503264" y="1182848"/>
            <a:ext cx="6546209" cy="522067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72FEBE1-D47C-4C2A-A983-7952133F05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697" r="55482" b="63954"/>
          <a:stretch/>
        </p:blipFill>
        <p:spPr>
          <a:xfrm>
            <a:off x="9049473" y="2108902"/>
            <a:ext cx="3022237" cy="29361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D7AC388-2501-4CDE-95D1-00186F5980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5" t="62926" r="60367" b="32823"/>
          <a:stretch/>
        </p:blipFill>
        <p:spPr>
          <a:xfrm>
            <a:off x="218114" y="3036815"/>
            <a:ext cx="2441196" cy="14040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9E4DB7D-41F6-430E-B8BC-F78961A253C1}"/>
              </a:ext>
            </a:extLst>
          </p:cNvPr>
          <p:cNvSpPr txBox="1"/>
          <p:nvPr/>
        </p:nvSpPr>
        <p:spPr>
          <a:xfrm>
            <a:off x="360727" y="3793187"/>
            <a:ext cx="1711354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Modèle théorique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E47EA5A-9776-48D0-8928-324B1896487D}"/>
              </a:ext>
            </a:extLst>
          </p:cNvPr>
          <p:cNvSpPr txBox="1"/>
          <p:nvPr/>
        </p:nvSpPr>
        <p:spPr>
          <a:xfrm>
            <a:off x="9385282" y="2589908"/>
            <a:ext cx="2350617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Transport Contrôle Protocole: règle de Transport des données avec contrôle de l’acheminement des paquets à </a:t>
            </a:r>
            <a:r>
              <a:rPr lang="fr-FR" dirty="0" err="1"/>
              <a:t>déstination</a:t>
            </a:r>
            <a:r>
              <a:rPr lang="fr-FR" dirty="0"/>
              <a:t>.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B8BCF14-CD46-4ACC-A815-EB3E0BB23413}"/>
              </a:ext>
            </a:extLst>
          </p:cNvPr>
          <p:cNvSpPr/>
          <p:nvPr/>
        </p:nvSpPr>
        <p:spPr>
          <a:xfrm>
            <a:off x="6653869" y="3177218"/>
            <a:ext cx="2320104" cy="32968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A2339F4-AA77-47B7-A871-99B3D8A1C5EB}"/>
              </a:ext>
            </a:extLst>
          </p:cNvPr>
          <p:cNvSpPr txBox="1"/>
          <p:nvPr/>
        </p:nvSpPr>
        <p:spPr>
          <a:xfrm>
            <a:off x="360727" y="454473"/>
            <a:ext cx="2939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Vidéo </a:t>
            </a:r>
            <a:r>
              <a:rPr lang="fr-FR" dirty="0" err="1"/>
              <a:t>Formip</a:t>
            </a:r>
            <a:r>
              <a:rPr lang="fr-FR" dirty="0"/>
              <a:t> (CISCO) 10min</a:t>
            </a:r>
          </a:p>
          <a:p>
            <a:pPr algn="ctr"/>
            <a:r>
              <a:rPr lang="fr-FR" dirty="0"/>
              <a:t>OSI-TCP</a:t>
            </a:r>
          </a:p>
        </p:txBody>
      </p:sp>
      <p:sp>
        <p:nvSpPr>
          <p:cNvPr id="11" name="Rectangle : coins arrondis 10">
            <a:hlinkClick r:id="rId4"/>
            <a:extLst>
              <a:ext uri="{FF2B5EF4-FFF2-40B4-BE49-F238E27FC236}">
                <a16:creationId xmlns:a16="http://schemas.microsoft.com/office/drawing/2014/main" id="{9770CD5D-AEB8-4EB4-9ADF-F32D83F933B6}"/>
              </a:ext>
            </a:extLst>
          </p:cNvPr>
          <p:cNvSpPr/>
          <p:nvPr/>
        </p:nvSpPr>
        <p:spPr>
          <a:xfrm>
            <a:off x="218113" y="256795"/>
            <a:ext cx="2937645" cy="926054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0CBEA1D-5D31-4D9D-B056-C845AF39E3BB}"/>
              </a:ext>
            </a:extLst>
          </p:cNvPr>
          <p:cNvSpPr txBox="1"/>
          <p:nvPr/>
        </p:nvSpPr>
        <p:spPr>
          <a:xfrm>
            <a:off x="8866798" y="396656"/>
            <a:ext cx="3061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Vidéo Cookie Connecté 11min</a:t>
            </a:r>
          </a:p>
          <a:p>
            <a:pPr algn="ctr"/>
            <a:r>
              <a:rPr lang="fr-FR" dirty="0"/>
              <a:t>OSI-TCP</a:t>
            </a:r>
          </a:p>
        </p:txBody>
      </p:sp>
      <p:sp>
        <p:nvSpPr>
          <p:cNvPr id="14" name="Rectangle : coins arrondis 13">
            <a:hlinkClick r:id="rId5"/>
            <a:extLst>
              <a:ext uri="{FF2B5EF4-FFF2-40B4-BE49-F238E27FC236}">
                <a16:creationId xmlns:a16="http://schemas.microsoft.com/office/drawing/2014/main" id="{564FBD0B-0FF6-43E4-8F65-0C8D880F4B7A}"/>
              </a:ext>
            </a:extLst>
          </p:cNvPr>
          <p:cNvSpPr/>
          <p:nvPr/>
        </p:nvSpPr>
        <p:spPr>
          <a:xfrm>
            <a:off x="8866798" y="256794"/>
            <a:ext cx="2937645" cy="926054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C2FDC5-D9B6-43F9-9A58-34D4A86E17C3}"/>
              </a:ext>
            </a:extLst>
          </p:cNvPr>
          <p:cNvSpPr/>
          <p:nvPr/>
        </p:nvSpPr>
        <p:spPr>
          <a:xfrm>
            <a:off x="9165400" y="4624567"/>
            <a:ext cx="2790379" cy="4004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pt-BR" kern="1400" dirty="0">
                <a:solidFill>
                  <a:srgbClr val="000000"/>
                </a:solidFill>
                <a:latin typeface="Calibri" panose="020F0502020204030204" pitchFamily="34" charset="0"/>
              </a:rPr>
              <a:t>Protocole TCP/IP De l’INRIA </a:t>
            </a:r>
          </a:p>
        </p:txBody>
      </p:sp>
      <p:sp>
        <p:nvSpPr>
          <p:cNvPr id="16" name="Rectangle : coins arrondis 15">
            <a:hlinkClick r:id="rId6"/>
            <a:extLst>
              <a:ext uri="{FF2B5EF4-FFF2-40B4-BE49-F238E27FC236}">
                <a16:creationId xmlns:a16="http://schemas.microsoft.com/office/drawing/2014/main" id="{1D1D7526-3A85-418C-8C0A-1B8B14809A36}"/>
              </a:ext>
            </a:extLst>
          </p:cNvPr>
          <p:cNvSpPr/>
          <p:nvPr/>
        </p:nvSpPr>
        <p:spPr>
          <a:xfrm>
            <a:off x="9165400" y="4624566"/>
            <a:ext cx="2790379" cy="400495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 : coins arrondis 16">
            <a:hlinkClick r:id="rId7"/>
            <a:extLst>
              <a:ext uri="{FF2B5EF4-FFF2-40B4-BE49-F238E27FC236}">
                <a16:creationId xmlns:a16="http://schemas.microsoft.com/office/drawing/2014/main" id="{72DE198F-6907-46FE-939E-63F9838BCCCF}"/>
              </a:ext>
            </a:extLst>
          </p:cNvPr>
          <p:cNvSpPr/>
          <p:nvPr/>
        </p:nvSpPr>
        <p:spPr>
          <a:xfrm>
            <a:off x="9165400" y="5145108"/>
            <a:ext cx="2790379" cy="34129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/>
              <a:t>Routage De l’INRIA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D2A790-D3F8-42ED-9612-45A4278501A8}"/>
              </a:ext>
            </a:extLst>
          </p:cNvPr>
          <p:cNvSpPr/>
          <p:nvPr/>
        </p:nvSpPr>
        <p:spPr>
          <a:xfrm>
            <a:off x="9688736" y="5115507"/>
            <a:ext cx="2005806" cy="4004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fr-FR" kern="1400" dirty="0">
                <a:solidFill>
                  <a:srgbClr val="000000"/>
                </a:solidFill>
                <a:latin typeface="Calibri" panose="020F0502020204030204" pitchFamily="34" charset="0"/>
                <a:hlinkClick r:id="rId7"/>
              </a:rPr>
              <a:t>Routage De l’INRIA </a:t>
            </a:r>
            <a:endParaRPr lang="fr-FR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59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8EB4293-A4B8-4749-9963-7ACB6FA6A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95" y="595852"/>
            <a:ext cx="10996210" cy="5666299"/>
          </a:xfrm>
          <a:prstGeom prst="rect">
            <a:avLst/>
          </a:prstGeom>
        </p:spPr>
      </p:pic>
      <p:sp>
        <p:nvSpPr>
          <p:cNvPr id="2" name="Organigramme : Connecteur 1">
            <a:extLst>
              <a:ext uri="{FF2B5EF4-FFF2-40B4-BE49-F238E27FC236}">
                <a16:creationId xmlns:a16="http://schemas.microsoft.com/office/drawing/2014/main" id="{E57500C6-44AE-41B1-97B7-7F97D540AD5F}"/>
              </a:ext>
            </a:extLst>
          </p:cNvPr>
          <p:cNvSpPr/>
          <p:nvPr/>
        </p:nvSpPr>
        <p:spPr>
          <a:xfrm>
            <a:off x="346226" y="2600586"/>
            <a:ext cx="394282" cy="411061"/>
          </a:xfrm>
          <a:prstGeom prst="flowChartConnector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" name="Organigramme : Connecteur 4">
            <a:extLst>
              <a:ext uri="{FF2B5EF4-FFF2-40B4-BE49-F238E27FC236}">
                <a16:creationId xmlns:a16="http://schemas.microsoft.com/office/drawing/2014/main" id="{0D7B9437-038A-4F75-9C74-C0EE0DB0AB4F}"/>
              </a:ext>
            </a:extLst>
          </p:cNvPr>
          <p:cNvSpPr/>
          <p:nvPr/>
        </p:nvSpPr>
        <p:spPr>
          <a:xfrm>
            <a:off x="346226" y="3472222"/>
            <a:ext cx="394282" cy="411061"/>
          </a:xfrm>
          <a:prstGeom prst="flowChartConnector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" name="Organigramme : Connecteur 5">
            <a:extLst>
              <a:ext uri="{FF2B5EF4-FFF2-40B4-BE49-F238E27FC236}">
                <a16:creationId xmlns:a16="http://schemas.microsoft.com/office/drawing/2014/main" id="{AA417B91-F7E4-44D2-AF67-694423A13735}"/>
              </a:ext>
            </a:extLst>
          </p:cNvPr>
          <p:cNvSpPr/>
          <p:nvPr/>
        </p:nvSpPr>
        <p:spPr>
          <a:xfrm>
            <a:off x="346226" y="4507568"/>
            <a:ext cx="394282" cy="411061"/>
          </a:xfrm>
          <a:prstGeom prst="flowChartConnector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Organigramme : Connecteur 6">
            <a:extLst>
              <a:ext uri="{FF2B5EF4-FFF2-40B4-BE49-F238E27FC236}">
                <a16:creationId xmlns:a16="http://schemas.microsoft.com/office/drawing/2014/main" id="{8FF70AA5-2C1E-4863-90BC-AA7DABA0854B}"/>
              </a:ext>
            </a:extLst>
          </p:cNvPr>
          <p:cNvSpPr/>
          <p:nvPr/>
        </p:nvSpPr>
        <p:spPr>
          <a:xfrm>
            <a:off x="346226" y="5214920"/>
            <a:ext cx="394282" cy="411061"/>
          </a:xfrm>
          <a:prstGeom prst="flowChartConnector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8C9B842-B9D2-4089-B8B5-5EA60BCEB855}"/>
              </a:ext>
            </a:extLst>
          </p:cNvPr>
          <p:cNvSpPr/>
          <p:nvPr/>
        </p:nvSpPr>
        <p:spPr>
          <a:xfrm>
            <a:off x="5347583" y="2806116"/>
            <a:ext cx="558695" cy="20178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DCD1CEA-3282-46A8-928F-F8C47B86ABF4}"/>
              </a:ext>
            </a:extLst>
          </p:cNvPr>
          <p:cNvSpPr/>
          <p:nvPr/>
        </p:nvSpPr>
        <p:spPr>
          <a:xfrm rot="16200000">
            <a:off x="6293499" y="-1516228"/>
            <a:ext cx="578497" cy="49545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405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74F93E3-DDEA-4418-93F9-379206C3E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7" y="133455"/>
            <a:ext cx="12014718" cy="659674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E90E880-0AF1-46FD-BB91-DE203090AB5A}"/>
              </a:ext>
            </a:extLst>
          </p:cNvPr>
          <p:cNvSpPr/>
          <p:nvPr/>
        </p:nvSpPr>
        <p:spPr>
          <a:xfrm>
            <a:off x="328570" y="966131"/>
            <a:ext cx="3018638" cy="5758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650C6F-FAF5-4DF0-8F60-277DD0FEB982}"/>
              </a:ext>
            </a:extLst>
          </p:cNvPr>
          <p:cNvSpPr/>
          <p:nvPr/>
        </p:nvSpPr>
        <p:spPr>
          <a:xfrm>
            <a:off x="176169" y="813732"/>
            <a:ext cx="11778143" cy="830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BCE5E4E7-BAF7-4667-9B0E-4396AC2DF9AA}"/>
              </a:ext>
            </a:extLst>
          </p:cNvPr>
          <p:cNvSpPr/>
          <p:nvPr/>
        </p:nvSpPr>
        <p:spPr>
          <a:xfrm>
            <a:off x="7214534" y="1644244"/>
            <a:ext cx="4211272" cy="39931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B5A0C66-DB2E-439E-A9D5-33F5569004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914" r="58150" b="54725"/>
          <a:stretch/>
        </p:blipFill>
        <p:spPr>
          <a:xfrm>
            <a:off x="755190" y="833339"/>
            <a:ext cx="4601881" cy="81373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2431EDC-2D8F-42B5-879F-9C3A8A3A60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0" t="9754" r="52432" b="45115"/>
          <a:stretch/>
        </p:blipFill>
        <p:spPr>
          <a:xfrm>
            <a:off x="110600" y="2232242"/>
            <a:ext cx="3236608" cy="1618305"/>
          </a:xfrm>
          <a:prstGeom prst="rect">
            <a:avLst/>
          </a:prstGeom>
        </p:spPr>
      </p:pic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0ECEC1F2-0501-4896-95D2-6194023C96DD}"/>
              </a:ext>
            </a:extLst>
          </p:cNvPr>
          <p:cNvSpPr/>
          <p:nvPr/>
        </p:nvSpPr>
        <p:spPr>
          <a:xfrm>
            <a:off x="3271706" y="2659311"/>
            <a:ext cx="227903" cy="18455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0A8A14F-E121-4B42-ADBC-0193738C98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61" t="34542" r="65166" b="60424"/>
          <a:stretch/>
        </p:blipFill>
        <p:spPr>
          <a:xfrm>
            <a:off x="7630852" y="6182689"/>
            <a:ext cx="3378635" cy="541855"/>
          </a:xfrm>
          <a:prstGeom prst="rect">
            <a:avLst/>
          </a:prstGeom>
        </p:spPr>
      </p:pic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FE13F1E1-6F57-47A2-B7D8-C9585BFC2CAF}"/>
              </a:ext>
            </a:extLst>
          </p:cNvPr>
          <p:cNvSpPr/>
          <p:nvPr/>
        </p:nvSpPr>
        <p:spPr>
          <a:xfrm rot="5400000">
            <a:off x="9006907" y="5815741"/>
            <a:ext cx="411762" cy="18791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715B334-615A-4DB2-B517-2E229886FC3E}"/>
              </a:ext>
            </a:extLst>
          </p:cNvPr>
          <p:cNvSpPr txBox="1"/>
          <p:nvPr/>
        </p:nvSpPr>
        <p:spPr>
          <a:xfrm>
            <a:off x="624004" y="4733547"/>
            <a:ext cx="2209799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Création de données codées  (protocole) à l’aide de logiciels: Navigateur, Courrier électronique, Visio  transfert de fichier…</a:t>
            </a:r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8470B41A-C966-4D87-9360-774725B2E3DB}"/>
              </a:ext>
            </a:extLst>
          </p:cNvPr>
          <p:cNvSpPr/>
          <p:nvPr/>
        </p:nvSpPr>
        <p:spPr>
          <a:xfrm rot="16200000">
            <a:off x="1437316" y="4197290"/>
            <a:ext cx="585830" cy="197144"/>
          </a:xfrm>
          <a:prstGeom prst="rightArrow">
            <a:avLst>
              <a:gd name="adj1" fmla="val 42155"/>
              <a:gd name="adj2" fmla="val 5000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rganigramme : Connecteur 13">
            <a:extLst>
              <a:ext uri="{FF2B5EF4-FFF2-40B4-BE49-F238E27FC236}">
                <a16:creationId xmlns:a16="http://schemas.microsoft.com/office/drawing/2014/main" id="{0135175E-3102-4DC7-95B4-919E0F3E3588}"/>
              </a:ext>
            </a:extLst>
          </p:cNvPr>
          <p:cNvSpPr/>
          <p:nvPr/>
        </p:nvSpPr>
        <p:spPr>
          <a:xfrm>
            <a:off x="268539" y="1034674"/>
            <a:ext cx="394282" cy="411061"/>
          </a:xfrm>
          <a:prstGeom prst="flowChartConnector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08326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187EA9D-BA56-4FFE-A485-D4A5EA1FA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7722"/>
            <a:ext cx="12192000" cy="6182556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945B2D17-39CF-4328-8A5F-1BB9ED3E8CE7}"/>
              </a:ext>
            </a:extLst>
          </p:cNvPr>
          <p:cNvGrpSpPr/>
          <p:nvPr/>
        </p:nvGrpSpPr>
        <p:grpSpPr>
          <a:xfrm>
            <a:off x="295013" y="932575"/>
            <a:ext cx="6020499" cy="5758413"/>
            <a:chOff x="328569" y="966131"/>
            <a:chExt cx="6020499" cy="575841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13E6120-D4DC-4768-A11E-E7D1DFB2D1C3}"/>
                </a:ext>
              </a:extLst>
            </p:cNvPr>
            <p:cNvSpPr/>
            <p:nvPr/>
          </p:nvSpPr>
          <p:spPr>
            <a:xfrm>
              <a:off x="328569" y="966131"/>
              <a:ext cx="4436377" cy="57584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B318060-02F0-45D0-BB29-936B4168D749}"/>
                </a:ext>
              </a:extLst>
            </p:cNvPr>
            <p:cNvSpPr/>
            <p:nvPr/>
          </p:nvSpPr>
          <p:spPr>
            <a:xfrm>
              <a:off x="3080157" y="966131"/>
              <a:ext cx="3015843" cy="1617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A7C9ED5-DE15-4344-BDA8-B9EE23135153}"/>
                </a:ext>
              </a:extLst>
            </p:cNvPr>
            <p:cNvSpPr/>
            <p:nvPr/>
          </p:nvSpPr>
          <p:spPr>
            <a:xfrm>
              <a:off x="5989740" y="1308682"/>
              <a:ext cx="359328" cy="738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1B2C580E-A87C-492C-B9AA-284972BBD3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47" t="45867" r="59066" b="35627"/>
          <a:stretch/>
        </p:blipFill>
        <p:spPr>
          <a:xfrm>
            <a:off x="843093" y="1124138"/>
            <a:ext cx="4280130" cy="108302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6F8F68E-9CAB-4193-BBBD-B6A78BF583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454" r="33490"/>
          <a:stretch/>
        </p:blipFill>
        <p:spPr>
          <a:xfrm>
            <a:off x="469785" y="2600533"/>
            <a:ext cx="4045660" cy="2876574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2C814D97-E473-4AD6-8DFD-F9EC713FC327}"/>
              </a:ext>
            </a:extLst>
          </p:cNvPr>
          <p:cNvSpPr/>
          <p:nvPr/>
        </p:nvSpPr>
        <p:spPr>
          <a:xfrm>
            <a:off x="273417" y="4748168"/>
            <a:ext cx="6949504" cy="4865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80E2FD6-8365-48ED-8375-7A5103DF03D7}"/>
              </a:ext>
            </a:extLst>
          </p:cNvPr>
          <p:cNvSpPr txBox="1"/>
          <p:nvPr/>
        </p:nvSpPr>
        <p:spPr>
          <a:xfrm>
            <a:off x="864066" y="5561095"/>
            <a:ext cx="3651379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Découpage des données, Insertion des numéros de PORT en entête pour créer des segments</a:t>
            </a:r>
          </a:p>
        </p:txBody>
      </p:sp>
      <p:sp>
        <p:nvSpPr>
          <p:cNvPr id="12" name="Organigramme : Connecteur 11">
            <a:extLst>
              <a:ext uri="{FF2B5EF4-FFF2-40B4-BE49-F238E27FC236}">
                <a16:creationId xmlns:a16="http://schemas.microsoft.com/office/drawing/2014/main" id="{4C8DBB22-89B3-49C3-BBA0-AFF04FB4A619}"/>
              </a:ext>
            </a:extLst>
          </p:cNvPr>
          <p:cNvSpPr/>
          <p:nvPr/>
        </p:nvSpPr>
        <p:spPr>
          <a:xfrm>
            <a:off x="357929" y="1456508"/>
            <a:ext cx="394282" cy="411061"/>
          </a:xfrm>
          <a:prstGeom prst="flowChartConnector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19116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A1E5481-05D9-4A23-8A52-23594C313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46" y="166432"/>
            <a:ext cx="11904851" cy="608577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B5CFBC3-031E-4973-8150-CBFB7168836E}"/>
              </a:ext>
            </a:extLst>
          </p:cNvPr>
          <p:cNvSpPr/>
          <p:nvPr/>
        </p:nvSpPr>
        <p:spPr>
          <a:xfrm>
            <a:off x="328569" y="966131"/>
            <a:ext cx="4654493" cy="5758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53844" y="4969726"/>
            <a:ext cx="2936488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0620CB-3561-43E6-9E08-74F06CC1F081}"/>
              </a:ext>
            </a:extLst>
          </p:cNvPr>
          <p:cNvSpPr/>
          <p:nvPr/>
        </p:nvSpPr>
        <p:spPr>
          <a:xfrm>
            <a:off x="302006" y="2386314"/>
            <a:ext cx="4681057" cy="868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 descr="RÃ©sultat de recherche d'images pour &quot;le routage&quot;">
            <a:extLst>
              <a:ext uri="{FF2B5EF4-FFF2-40B4-BE49-F238E27FC236}">
                <a16:creationId xmlns:a16="http://schemas.microsoft.com/office/drawing/2014/main" id="{66EDD186-3293-48A6-9DF2-F70B77B2C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460" y="4898132"/>
            <a:ext cx="2464420" cy="147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1DB6F63-FFE0-4BFF-9EB9-A69B70A314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42" t="65262" r="58913" b="21858"/>
          <a:stretch/>
        </p:blipFill>
        <p:spPr>
          <a:xfrm>
            <a:off x="1067800" y="892906"/>
            <a:ext cx="4194495" cy="72984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5917AF92-9F93-4320-A3E2-14C56CBE423D}"/>
              </a:ext>
            </a:extLst>
          </p:cNvPr>
          <p:cNvSpPr txBox="1"/>
          <p:nvPr/>
        </p:nvSpPr>
        <p:spPr>
          <a:xfrm>
            <a:off x="749193" y="3029430"/>
            <a:ext cx="3651379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Insertion des adresses IP en entête pour créer des paquets</a:t>
            </a:r>
          </a:p>
        </p:txBody>
      </p:sp>
      <p:sp>
        <p:nvSpPr>
          <p:cNvPr id="9" name="Organigramme : Connecteur 8">
            <a:extLst>
              <a:ext uri="{FF2B5EF4-FFF2-40B4-BE49-F238E27FC236}">
                <a16:creationId xmlns:a16="http://schemas.microsoft.com/office/drawing/2014/main" id="{D1D53388-92F6-425E-9066-44C7744AE0E4}"/>
              </a:ext>
            </a:extLst>
          </p:cNvPr>
          <p:cNvSpPr/>
          <p:nvPr/>
        </p:nvSpPr>
        <p:spPr>
          <a:xfrm>
            <a:off x="512955" y="1059631"/>
            <a:ext cx="394282" cy="411061"/>
          </a:xfrm>
          <a:prstGeom prst="flowChartConnector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001268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2458</TotalTime>
  <Words>387</Words>
  <Application>Microsoft Office PowerPoint</Application>
  <PresentationFormat>Grand écran</PresentationFormat>
  <Paragraphs>90</Paragraphs>
  <Slides>16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Arial</vt:lpstr>
      <vt:lpstr>Arial</vt:lpstr>
      <vt:lpstr>Calibri</vt:lpstr>
      <vt:lpstr>Calibri Light</vt:lpstr>
      <vt:lpstr>Lato</vt:lpstr>
      <vt:lpstr>Open Sans</vt:lpstr>
      <vt:lpstr>Open Sans</vt:lpstr>
      <vt:lpstr>Roboto</vt:lpstr>
      <vt:lpstr>Thème Office</vt:lpstr>
      <vt:lpstr>Thème 1 Internet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REMY SCHWINDENHAMMER</dc:creator>
  <cp:lastModifiedBy>SCHWINDENHAMMER Remy</cp:lastModifiedBy>
  <cp:revision>126</cp:revision>
  <cp:lastPrinted>2019-09-11T06:13:01Z</cp:lastPrinted>
  <dcterms:created xsi:type="dcterms:W3CDTF">2019-06-27T16:12:40Z</dcterms:created>
  <dcterms:modified xsi:type="dcterms:W3CDTF">2023-06-26T14:50:15Z</dcterms:modified>
</cp:coreProperties>
</file>