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57" r:id="rId4"/>
    <p:sldId id="258" r:id="rId5"/>
    <p:sldId id="259" r:id="rId6"/>
    <p:sldId id="266" r:id="rId7"/>
    <p:sldId id="260" r:id="rId8"/>
    <p:sldId id="262" r:id="rId9"/>
    <p:sldId id="263" r:id="rId10"/>
    <p:sldId id="264" r:id="rId11"/>
    <p:sldId id="267" r:id="rId12"/>
    <p:sldId id="268" r:id="rId13"/>
    <p:sldId id="269" r:id="rId14"/>
    <p:sldId id="272" r:id="rId15"/>
    <p:sldId id="270" r:id="rId16"/>
    <p:sldId id="273" r:id="rId17"/>
    <p:sldId id="27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72BFC3-E377-6A37-4823-8539DCAE38D2}"/>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D3710FF4-6F6B-7788-54FC-5E008D1E31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B7AF11C2-B195-92CF-C62D-2AF33B080A2E}"/>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2B41B128-F284-EF34-2300-52C75540D94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A522AF94-9B9B-83E2-CBEE-479D913AB263}"/>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42104762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8AC385-4EE4-F187-39F1-77A0DEAFE62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D2CE903-BB52-7863-7DB7-B396EB116BCD}"/>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D23115AA-86A4-8604-8C1A-2CD6CB923E10}"/>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E5C2B772-3F51-504B-37C7-0A38DDE63E4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F2FF4812-AB16-EE0F-10B7-1A2636EA4557}"/>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308627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5CAC94F-2271-2678-913A-488573F8588E}"/>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B3424A6A-2A4C-0DCE-6141-22D950CDAC7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A2662DA-BBBD-8CCD-EA7B-0BC8C7D3826B}"/>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7B2FA31F-C62A-C623-C9D1-0E579D655E1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77EE2595-1A11-F996-AADA-86CD907077B1}"/>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2726562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509622-7EDC-F92E-EA85-EB45E2731A3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03F0732-BEFA-530D-FCA3-195FA5F54453}"/>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2A8A3F22-8687-6A77-F0A4-C55F5A0755D8}"/>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B80DDD42-3279-4564-041D-4C24FD8DD6EA}"/>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6" name="Espace réservé du pied de page 5">
            <a:extLst>
              <a:ext uri="{FF2B5EF4-FFF2-40B4-BE49-F238E27FC236}">
                <a16:creationId xmlns:a16="http://schemas.microsoft.com/office/drawing/2014/main" id="{8FCBE34B-34EA-458E-FDA1-3E511DC1ABA0}"/>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A6E5BA75-F505-6840-B11F-CF95C679C618}"/>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1076062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92FE0DC-8157-98C9-073D-9FCC160392C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2708C35-3985-244F-B6B1-7836ECE38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B537325B-9065-71D2-6C07-10F974056594}"/>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0871A91-67E7-3A97-603A-77BA1BE302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EBD128B0-85F4-2D27-C329-E511678498E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1C60F6C3-25FE-F971-652B-E65619ACE050}"/>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8" name="Espace réservé du pied de page 7">
            <a:extLst>
              <a:ext uri="{FF2B5EF4-FFF2-40B4-BE49-F238E27FC236}">
                <a16:creationId xmlns:a16="http://schemas.microsoft.com/office/drawing/2014/main" id="{1603B4A3-F6AE-3EB7-D60E-7A6DB2309B52}"/>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17583D9-F59D-79B4-87D2-CF111AE6309E}"/>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32139745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A7681B0-229C-2379-FE01-27FF5B337BE7}"/>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34612CEE-6647-EF2F-525D-448331383D3C}"/>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4" name="Espace réservé du pied de page 3">
            <a:extLst>
              <a:ext uri="{FF2B5EF4-FFF2-40B4-BE49-F238E27FC236}">
                <a16:creationId xmlns:a16="http://schemas.microsoft.com/office/drawing/2014/main" id="{0CA69C2F-CAF5-FB3C-E20E-A3E3A3469C40}"/>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C850719A-A2AD-5C7E-DF44-F988BE49D889}"/>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18307338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74F4C8F8-59D9-4CAE-3A9E-D5C3AD6A6187}"/>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3" name="Espace réservé du pied de page 2">
            <a:extLst>
              <a:ext uri="{FF2B5EF4-FFF2-40B4-BE49-F238E27FC236}">
                <a16:creationId xmlns:a16="http://schemas.microsoft.com/office/drawing/2014/main" id="{4CAEA8CA-136D-5539-681D-A709235752D5}"/>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0FE12761-89A5-F45B-42B5-81324D8F636B}"/>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20435768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71C7A8C-4566-773E-24E0-035E395F947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95FF3B17-FD0F-F288-5EF2-D15B4D5FF6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04259B7-7BF1-2E98-385D-76122C26EF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67B02A8-2748-C4FA-5C35-3B3319DD4326}"/>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6" name="Espace réservé du pied de page 5">
            <a:extLst>
              <a:ext uri="{FF2B5EF4-FFF2-40B4-BE49-F238E27FC236}">
                <a16:creationId xmlns:a16="http://schemas.microsoft.com/office/drawing/2014/main" id="{AF56B50A-1C80-963F-C877-DBE9B192398C}"/>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50B2E19B-CBED-D01A-2219-ABCCC3F8766A}"/>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28568857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230118-72C9-562C-335F-3B5F74CFCBF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43945118-E888-44C2-CEDA-EAC70C575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91C446BD-20AE-6017-832F-FA2AAD1B4D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C1E948B-5A8B-0CBD-C598-76A8244FA618}"/>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6" name="Espace réservé du pied de page 5">
            <a:extLst>
              <a:ext uri="{FF2B5EF4-FFF2-40B4-BE49-F238E27FC236}">
                <a16:creationId xmlns:a16="http://schemas.microsoft.com/office/drawing/2014/main" id="{8F46535E-3D9F-1899-ACA4-64409BEC62ED}"/>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F72440E1-3545-CE06-C3CA-D95ADDAC5E2F}"/>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12950846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03B116-04DC-B8FE-70C1-F55E87E4D7CE}"/>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1455AF1A-81AB-6E55-41FF-8517BAFD71FC}"/>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0F9CFB-6A8B-D6A2-B387-A5AC1366FBB0}"/>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B89D7E56-2335-205E-02B1-E036B5019B7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ADD8A7E-3F39-CDD0-D05A-154EBA12589A}"/>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2662749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C74E852-2360-E4BB-1A98-22274D783BE7}"/>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F2AC6C0F-CA6C-4E6A-FCD0-D76644AEBD60}"/>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9EE911C7-16B5-650D-88B1-63E4C615B707}"/>
              </a:ext>
            </a:extLst>
          </p:cNvPr>
          <p:cNvSpPr>
            <a:spLocks noGrp="1"/>
          </p:cNvSpPr>
          <p:nvPr>
            <p:ph type="dt" sz="half" idx="10"/>
          </p:nvPr>
        </p:nvSpPr>
        <p:spPr/>
        <p:txBody>
          <a:body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46AE4954-EF6E-BC07-015B-FB5701A802A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2D38303-1415-7497-689F-3A84B4F36EC9}"/>
              </a:ext>
            </a:extLst>
          </p:cNvPr>
          <p:cNvSpPr>
            <a:spLocks noGrp="1"/>
          </p:cNvSpPr>
          <p:nvPr>
            <p:ph type="sldNum" sz="quarter" idx="12"/>
          </p:nvPr>
        </p:nvSpPr>
        <p:spPr/>
        <p:txBody>
          <a:bodyPr/>
          <a:lstStyle/>
          <a:p>
            <a:fld id="{3361BAF7-A29F-4D72-9DAD-46383EB20E37}" type="slidenum">
              <a:rPr lang="fr-FR" smtClean="0"/>
              <a:t>‹N°›</a:t>
            </a:fld>
            <a:endParaRPr lang="fr-FR"/>
          </a:p>
        </p:txBody>
      </p:sp>
    </p:spTree>
    <p:extLst>
      <p:ext uri="{BB962C8B-B14F-4D97-AF65-F5344CB8AC3E}">
        <p14:creationId xmlns:p14="http://schemas.microsoft.com/office/powerpoint/2010/main" val="4132402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59F010C-9250-AC3E-58CB-0E2F3D9F2C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9F62689B-0D52-7411-DF69-53BEF43F97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1DAD4576-C845-4D2F-E222-9BC9CD62123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EC98D2-F42A-4383-9A55-F0158AA44C15}" type="datetimeFigureOut">
              <a:rPr lang="fr-FR" smtClean="0"/>
              <a:t>26/08/2026</a:t>
            </a:fld>
            <a:endParaRPr lang="fr-FR"/>
          </a:p>
        </p:txBody>
      </p:sp>
      <p:sp>
        <p:nvSpPr>
          <p:cNvPr id="5" name="Espace réservé du pied de page 4">
            <a:extLst>
              <a:ext uri="{FF2B5EF4-FFF2-40B4-BE49-F238E27FC236}">
                <a16:creationId xmlns:a16="http://schemas.microsoft.com/office/drawing/2014/main" id="{A6FBB390-231D-5A6E-1EFF-FEE99A7CA2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35C5F765-A251-8E55-55C2-60DB398BD83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61BAF7-A29F-4D72-9DAD-46383EB20E37}" type="slidenum">
              <a:rPr lang="fr-FR" smtClean="0"/>
              <a:t>‹N°›</a:t>
            </a:fld>
            <a:endParaRPr lang="fr-FR"/>
          </a:p>
        </p:txBody>
      </p:sp>
    </p:spTree>
    <p:extLst>
      <p:ext uri="{BB962C8B-B14F-4D97-AF65-F5344CB8AC3E}">
        <p14:creationId xmlns:p14="http://schemas.microsoft.com/office/powerpoint/2010/main" val="9580252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oniseptv.onisep.fr/" TargetMode="External"/><Relationship Id="rId7" Type="http://schemas.openxmlformats.org/officeDocument/2006/relationships/image" Target="../media/image4.jpeg"/><Relationship Id="rId2" Type="http://schemas.openxmlformats.org/officeDocument/2006/relationships/hyperlink" Target="https://www.onisep.fr/" TargetMode="Externa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3">
            <a:extLst>
              <a:ext uri="{FF2B5EF4-FFF2-40B4-BE49-F238E27FC236}">
                <a16:creationId xmlns:a16="http://schemas.microsoft.com/office/drawing/2014/main" id="{C4FB9B33-5087-9D46-E346-2C250A7FB756}"/>
              </a:ext>
            </a:extLst>
          </p:cNvPr>
          <p:cNvSpPr txBox="1">
            <a:spLocks noChangeArrowheads="1"/>
          </p:cNvSpPr>
          <p:nvPr/>
        </p:nvSpPr>
        <p:spPr bwMode="auto">
          <a:xfrm>
            <a:off x="2822070" y="3007638"/>
            <a:ext cx="6048375" cy="37465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200" b="0" i="0" u="none" strike="noStrike" cap="none" normalizeH="0" baseline="0" dirty="0">
                <a:ln>
                  <a:noFill/>
                </a:ln>
                <a:solidFill>
                  <a:srgbClr val="000000"/>
                </a:solidFill>
                <a:effectLst/>
                <a:latin typeface="Calibri" panose="020F0502020204030204" pitchFamily="34" charset="0"/>
              </a:rPr>
              <a:t>Ressource 2: </a:t>
            </a:r>
            <a:r>
              <a:rPr kumimoji="0" lang="fr-FR" altLang="fr-FR" sz="2200" b="0" i="0" u="none" strike="noStrike" cap="none" normalizeH="0" baseline="0" dirty="0">
                <a:ln>
                  <a:noFill/>
                </a:ln>
                <a:solidFill>
                  <a:srgbClr val="000000"/>
                </a:solidFill>
                <a:effectLst/>
                <a:latin typeface="Calibri" panose="020F0502020204030204" pitchFamily="34" charset="0"/>
                <a:hlinkClick r:id="rId2"/>
              </a:rPr>
              <a:t>onisep.fr</a:t>
            </a:r>
            <a:endParaRPr kumimoji="0" lang="fr-FR" altLang="fr-FR" sz="22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22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8" name="Text Box 4">
            <a:extLst>
              <a:ext uri="{FF2B5EF4-FFF2-40B4-BE49-F238E27FC236}">
                <a16:creationId xmlns:a16="http://schemas.microsoft.com/office/drawing/2014/main" id="{645B9900-1C38-5504-E6E0-3853379C5590}"/>
              </a:ext>
            </a:extLst>
          </p:cNvPr>
          <p:cNvSpPr txBox="1">
            <a:spLocks noChangeArrowheads="1"/>
          </p:cNvSpPr>
          <p:nvPr/>
        </p:nvSpPr>
        <p:spPr bwMode="auto">
          <a:xfrm>
            <a:off x="2958803" y="5320749"/>
            <a:ext cx="6048375" cy="374650"/>
          </a:xfrm>
          <a:prstGeom prst="rect">
            <a:avLst/>
          </a:prstGeom>
          <a:noFill/>
          <a:ln w="25400" algn="ctr">
            <a:solidFill>
              <a:srgbClr val="000000"/>
            </a:solidFill>
            <a:miter lim="800000"/>
            <a:headEnd/>
            <a:tailEnd/>
          </a:ln>
          <a:effectLst/>
          <a:extLst>
            <a:ext uri="{909E8E84-426E-40DD-AFC4-6F175D3DCCD1}">
              <a14:hiddenFill xmlns:a14="http://schemas.microsoft.com/office/drawing/2010/main">
                <a:solidFill>
                  <a:srgbClr val="5B9BD5"/>
                </a:solid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fr-FR" altLang="fr-FR" sz="2200" b="0" i="0" u="none" strike="noStrike" cap="none" normalizeH="0" baseline="0" dirty="0">
                <a:ln>
                  <a:noFill/>
                </a:ln>
                <a:solidFill>
                  <a:srgbClr val="000000"/>
                </a:solidFill>
                <a:effectLst/>
                <a:latin typeface="Calibri" panose="020F0502020204030204" pitchFamily="34" charset="0"/>
              </a:rPr>
              <a:t>Ressource 3: </a:t>
            </a:r>
            <a:r>
              <a:rPr kumimoji="0" lang="fr-FR" altLang="fr-FR" sz="2200" b="0" i="0" u="none" strike="noStrike" cap="none" normalizeH="0" baseline="0" dirty="0">
                <a:ln>
                  <a:noFill/>
                </a:ln>
                <a:solidFill>
                  <a:srgbClr val="000000"/>
                </a:solidFill>
                <a:effectLst/>
                <a:latin typeface="Calibri" panose="020F0502020204030204" pitchFamily="34" charset="0"/>
                <a:hlinkClick r:id="rId3"/>
              </a:rPr>
              <a:t>oniseptv.onisep.fr</a:t>
            </a:r>
            <a:endParaRPr kumimoji="0" lang="fr-FR" altLang="fr-FR" sz="2200" b="0" i="0" u="none" strike="noStrike" cap="none" normalizeH="0" baseline="0" dirty="0">
              <a:ln>
                <a:noFill/>
              </a:ln>
              <a:solidFill>
                <a:srgbClr val="000000"/>
              </a:solidFill>
              <a:effectLst/>
              <a:latin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fr-FR" altLang="fr-FR" sz="2200" b="0" i="0" u="none" strike="noStrike" cap="none" normalizeH="0" baseline="0" dirty="0">
              <a:ln>
                <a:noFill/>
              </a:ln>
              <a:solidFill>
                <a:srgbClr val="000000"/>
              </a:solidFill>
              <a:effectLst/>
              <a:latin typeface="Calibri" panose="020F050202020403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pic>
        <p:nvPicPr>
          <p:cNvPr id="10" name="Image 9">
            <a:extLst>
              <a:ext uri="{FF2B5EF4-FFF2-40B4-BE49-F238E27FC236}">
                <a16:creationId xmlns:a16="http://schemas.microsoft.com/office/drawing/2014/main" id="{3162FC51-90D6-03A3-7C48-91D323A65287}"/>
              </a:ext>
            </a:extLst>
          </p:cNvPr>
          <p:cNvPicPr>
            <a:picLocks noChangeAspect="1"/>
          </p:cNvPicPr>
          <p:nvPr/>
        </p:nvPicPr>
        <p:blipFill>
          <a:blip r:embed="rId4"/>
          <a:stretch>
            <a:fillRect/>
          </a:stretch>
        </p:blipFill>
        <p:spPr>
          <a:xfrm>
            <a:off x="9369930" y="5055636"/>
            <a:ext cx="2724150" cy="904875"/>
          </a:xfrm>
          <a:prstGeom prst="rect">
            <a:avLst/>
          </a:prstGeom>
        </p:spPr>
      </p:pic>
      <p:pic>
        <p:nvPicPr>
          <p:cNvPr id="12" name="Image 11">
            <a:extLst>
              <a:ext uri="{FF2B5EF4-FFF2-40B4-BE49-F238E27FC236}">
                <a16:creationId xmlns:a16="http://schemas.microsoft.com/office/drawing/2014/main" id="{D3F5A824-AFBF-9C2F-36D0-7974CED77CFB}"/>
              </a:ext>
            </a:extLst>
          </p:cNvPr>
          <p:cNvPicPr>
            <a:picLocks noChangeAspect="1"/>
          </p:cNvPicPr>
          <p:nvPr/>
        </p:nvPicPr>
        <p:blipFill>
          <a:blip r:embed="rId5"/>
          <a:stretch>
            <a:fillRect/>
          </a:stretch>
        </p:blipFill>
        <p:spPr>
          <a:xfrm>
            <a:off x="9169384" y="2731645"/>
            <a:ext cx="2524646" cy="837968"/>
          </a:xfrm>
          <a:prstGeom prst="rect">
            <a:avLst/>
          </a:prstGeom>
        </p:spPr>
      </p:pic>
      <p:pic>
        <p:nvPicPr>
          <p:cNvPr id="1030" name="Picture 6">
            <a:extLst>
              <a:ext uri="{FF2B5EF4-FFF2-40B4-BE49-F238E27FC236}">
                <a16:creationId xmlns:a16="http://schemas.microsoft.com/office/drawing/2014/main" id="{BAD6E79D-1240-585A-C9CA-2847283E4D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9484" y="590631"/>
            <a:ext cx="2828925" cy="1600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662C84D-AB09-70C1-E3F4-B38A29D3D9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69782" y="3569613"/>
            <a:ext cx="2383921" cy="1570834"/>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F16A471F-847B-CBE1-780A-42451F9688E0}"/>
              </a:ext>
            </a:extLst>
          </p:cNvPr>
          <p:cNvSpPr txBox="1"/>
          <p:nvPr/>
        </p:nvSpPr>
        <p:spPr>
          <a:xfrm>
            <a:off x="4864782" y="883262"/>
            <a:ext cx="6829248" cy="1200329"/>
          </a:xfrm>
          <a:prstGeom prst="rect">
            <a:avLst/>
          </a:prstGeom>
          <a:noFill/>
        </p:spPr>
        <p:txBody>
          <a:bodyPr wrap="square" rtlCol="0">
            <a:spAutoFit/>
          </a:bodyPr>
          <a:lstStyle/>
          <a:p>
            <a:r>
              <a:rPr lang="fr-FR" dirty="0"/>
              <a:t>Je visualise des vidéos de métiers, d’expérience de parcours personnels, des témoignages mise à disposition sur ces ressources, pour élargir mes connaissances, découvrir le monde du travail et découvrir des métiers.</a:t>
            </a:r>
          </a:p>
        </p:txBody>
      </p:sp>
    </p:spTree>
    <p:extLst>
      <p:ext uri="{BB962C8B-B14F-4D97-AF65-F5344CB8AC3E}">
        <p14:creationId xmlns:p14="http://schemas.microsoft.com/office/powerpoint/2010/main" val="52201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8D3641FC-7539-61CA-21E3-803C7C7FF35E}"/>
              </a:ext>
            </a:extLst>
          </p:cNvPr>
          <p:cNvPicPr>
            <a:picLocks noChangeAspect="1"/>
          </p:cNvPicPr>
          <p:nvPr/>
        </p:nvPicPr>
        <p:blipFill>
          <a:blip r:embed="rId2"/>
          <a:stretch>
            <a:fillRect/>
          </a:stretch>
        </p:blipFill>
        <p:spPr>
          <a:xfrm>
            <a:off x="2821491" y="5792539"/>
            <a:ext cx="6429375" cy="790575"/>
          </a:xfrm>
          <a:prstGeom prst="rect">
            <a:avLst/>
          </a:prstGeom>
        </p:spPr>
      </p:pic>
      <p:sp>
        <p:nvSpPr>
          <p:cNvPr id="9" name="ZoneTexte 8">
            <a:extLst>
              <a:ext uri="{FF2B5EF4-FFF2-40B4-BE49-F238E27FC236}">
                <a16:creationId xmlns:a16="http://schemas.microsoft.com/office/drawing/2014/main" id="{5A22498D-70BA-3169-FADE-4C96D2BAC65C}"/>
              </a:ext>
            </a:extLst>
          </p:cNvPr>
          <p:cNvSpPr txBox="1"/>
          <p:nvPr/>
        </p:nvSpPr>
        <p:spPr>
          <a:xfrm>
            <a:off x="4520726" y="562071"/>
            <a:ext cx="2409914" cy="369332"/>
          </a:xfrm>
          <a:prstGeom prst="rect">
            <a:avLst/>
          </a:prstGeom>
          <a:noFill/>
        </p:spPr>
        <p:txBody>
          <a:bodyPr wrap="square" rtlCol="0">
            <a:spAutoFit/>
          </a:bodyPr>
          <a:lstStyle/>
          <a:p>
            <a:r>
              <a:rPr lang="fr-FR" dirty="0"/>
              <a:t>Calendrier 2026/2027</a:t>
            </a:r>
          </a:p>
        </p:txBody>
      </p:sp>
      <p:pic>
        <p:nvPicPr>
          <p:cNvPr id="10" name="Picture 6">
            <a:extLst>
              <a:ext uri="{FF2B5EF4-FFF2-40B4-BE49-F238E27FC236}">
                <a16:creationId xmlns:a16="http://schemas.microsoft.com/office/drawing/2014/main" id="{734F22E5-51AD-AACE-AAC4-CD3F9C662E50}"/>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411320" y="284813"/>
            <a:ext cx="1149148" cy="650023"/>
          </a:xfrm>
          <a:prstGeom prst="rect">
            <a:avLst/>
          </a:prstGeom>
          <a:noFill/>
          <a:extLst>
            <a:ext uri="{909E8E84-426E-40DD-AFC4-6F175D3DCCD1}">
              <a14:hiddenFill xmlns:a14="http://schemas.microsoft.com/office/drawing/2010/main">
                <a:solidFill>
                  <a:srgbClr val="FFFFFF"/>
                </a:solidFill>
              </a14:hiddenFill>
            </a:ext>
          </a:extLst>
        </p:spPr>
      </p:pic>
      <p:sp>
        <p:nvSpPr>
          <p:cNvPr id="12" name="ZoneTexte 11">
            <a:extLst>
              <a:ext uri="{FF2B5EF4-FFF2-40B4-BE49-F238E27FC236}">
                <a16:creationId xmlns:a16="http://schemas.microsoft.com/office/drawing/2014/main" id="{56EF8216-60F1-08DA-4E43-45D43429B8E7}"/>
              </a:ext>
            </a:extLst>
          </p:cNvPr>
          <p:cNvSpPr txBox="1"/>
          <p:nvPr/>
        </p:nvSpPr>
        <p:spPr>
          <a:xfrm>
            <a:off x="678498" y="5535936"/>
            <a:ext cx="1085316" cy="369332"/>
          </a:xfrm>
          <a:prstGeom prst="rect">
            <a:avLst/>
          </a:prstGeom>
          <a:noFill/>
        </p:spPr>
        <p:txBody>
          <a:bodyPr wrap="square" rtlCol="0">
            <a:spAutoFit/>
          </a:bodyPr>
          <a:lstStyle/>
          <a:p>
            <a:r>
              <a:rPr lang="fr-FR" dirty="0"/>
              <a:t>Période 1</a:t>
            </a:r>
          </a:p>
        </p:txBody>
      </p:sp>
      <p:sp>
        <p:nvSpPr>
          <p:cNvPr id="13" name="ZoneTexte 12">
            <a:extLst>
              <a:ext uri="{FF2B5EF4-FFF2-40B4-BE49-F238E27FC236}">
                <a16:creationId xmlns:a16="http://schemas.microsoft.com/office/drawing/2014/main" id="{DD734ACB-130D-3DEB-C91D-D09C3BD09139}"/>
              </a:ext>
            </a:extLst>
          </p:cNvPr>
          <p:cNvSpPr txBox="1"/>
          <p:nvPr/>
        </p:nvSpPr>
        <p:spPr>
          <a:xfrm>
            <a:off x="5330308" y="5511769"/>
            <a:ext cx="1085316" cy="369332"/>
          </a:xfrm>
          <a:prstGeom prst="rect">
            <a:avLst/>
          </a:prstGeom>
          <a:noFill/>
        </p:spPr>
        <p:txBody>
          <a:bodyPr wrap="square" rtlCol="0">
            <a:spAutoFit/>
          </a:bodyPr>
          <a:lstStyle/>
          <a:p>
            <a:r>
              <a:rPr lang="fr-FR" dirty="0"/>
              <a:t>Période 3</a:t>
            </a:r>
          </a:p>
        </p:txBody>
      </p:sp>
      <p:sp>
        <p:nvSpPr>
          <p:cNvPr id="14" name="ZoneTexte 13">
            <a:extLst>
              <a:ext uri="{FF2B5EF4-FFF2-40B4-BE49-F238E27FC236}">
                <a16:creationId xmlns:a16="http://schemas.microsoft.com/office/drawing/2014/main" id="{1B6793A3-EE33-90AF-19F2-4FEB04CE1CAD}"/>
              </a:ext>
            </a:extLst>
          </p:cNvPr>
          <p:cNvSpPr txBox="1"/>
          <p:nvPr/>
        </p:nvSpPr>
        <p:spPr>
          <a:xfrm>
            <a:off x="10253514" y="5535936"/>
            <a:ext cx="1085316" cy="369332"/>
          </a:xfrm>
          <a:prstGeom prst="rect">
            <a:avLst/>
          </a:prstGeom>
          <a:noFill/>
        </p:spPr>
        <p:txBody>
          <a:bodyPr wrap="square" rtlCol="0">
            <a:spAutoFit/>
          </a:bodyPr>
          <a:lstStyle/>
          <a:p>
            <a:r>
              <a:rPr lang="fr-FR" dirty="0"/>
              <a:t>Période 5</a:t>
            </a:r>
          </a:p>
        </p:txBody>
      </p:sp>
      <p:sp>
        <p:nvSpPr>
          <p:cNvPr id="15" name="ZoneTexte 14">
            <a:extLst>
              <a:ext uri="{FF2B5EF4-FFF2-40B4-BE49-F238E27FC236}">
                <a16:creationId xmlns:a16="http://schemas.microsoft.com/office/drawing/2014/main" id="{2E5E46CB-050B-B1CC-955E-802594275994}"/>
              </a:ext>
            </a:extLst>
          </p:cNvPr>
          <p:cNvSpPr txBox="1"/>
          <p:nvPr/>
        </p:nvSpPr>
        <p:spPr>
          <a:xfrm>
            <a:off x="3038252" y="5423207"/>
            <a:ext cx="1085316" cy="369332"/>
          </a:xfrm>
          <a:prstGeom prst="rect">
            <a:avLst/>
          </a:prstGeom>
          <a:noFill/>
        </p:spPr>
        <p:txBody>
          <a:bodyPr wrap="square" rtlCol="0">
            <a:spAutoFit/>
          </a:bodyPr>
          <a:lstStyle/>
          <a:p>
            <a:r>
              <a:rPr lang="fr-FR" dirty="0"/>
              <a:t>Période 2</a:t>
            </a:r>
          </a:p>
        </p:txBody>
      </p:sp>
      <p:sp>
        <p:nvSpPr>
          <p:cNvPr id="16" name="ZoneTexte 15">
            <a:extLst>
              <a:ext uri="{FF2B5EF4-FFF2-40B4-BE49-F238E27FC236}">
                <a16:creationId xmlns:a16="http://schemas.microsoft.com/office/drawing/2014/main" id="{346A390D-AFB2-2448-A2AE-0BFB66D80D94}"/>
              </a:ext>
            </a:extLst>
          </p:cNvPr>
          <p:cNvSpPr txBox="1"/>
          <p:nvPr/>
        </p:nvSpPr>
        <p:spPr>
          <a:xfrm>
            <a:off x="7908865" y="5443297"/>
            <a:ext cx="1085316" cy="369332"/>
          </a:xfrm>
          <a:prstGeom prst="rect">
            <a:avLst/>
          </a:prstGeom>
          <a:noFill/>
        </p:spPr>
        <p:txBody>
          <a:bodyPr wrap="square" rtlCol="0">
            <a:spAutoFit/>
          </a:bodyPr>
          <a:lstStyle/>
          <a:p>
            <a:r>
              <a:rPr lang="fr-FR" dirty="0"/>
              <a:t>Période 4</a:t>
            </a:r>
          </a:p>
        </p:txBody>
      </p:sp>
      <p:pic>
        <p:nvPicPr>
          <p:cNvPr id="18" name="Image 17">
            <a:extLst>
              <a:ext uri="{FF2B5EF4-FFF2-40B4-BE49-F238E27FC236}">
                <a16:creationId xmlns:a16="http://schemas.microsoft.com/office/drawing/2014/main" id="{BB17D549-22C9-523D-696D-974B4CE0D951}"/>
              </a:ext>
            </a:extLst>
          </p:cNvPr>
          <p:cNvPicPr>
            <a:picLocks noChangeAspect="1"/>
          </p:cNvPicPr>
          <p:nvPr/>
        </p:nvPicPr>
        <p:blipFill>
          <a:blip r:embed="rId4"/>
          <a:stretch>
            <a:fillRect/>
          </a:stretch>
        </p:blipFill>
        <p:spPr>
          <a:xfrm>
            <a:off x="107075" y="1191941"/>
            <a:ext cx="4766311" cy="4311952"/>
          </a:xfrm>
          <a:prstGeom prst="rect">
            <a:avLst/>
          </a:prstGeom>
        </p:spPr>
      </p:pic>
      <p:sp>
        <p:nvSpPr>
          <p:cNvPr id="4" name="Rectangle 3">
            <a:extLst>
              <a:ext uri="{FF2B5EF4-FFF2-40B4-BE49-F238E27FC236}">
                <a16:creationId xmlns:a16="http://schemas.microsoft.com/office/drawing/2014/main" id="{6AB82FFF-362D-410A-C2FE-BA8CE073F4C0}"/>
              </a:ext>
            </a:extLst>
          </p:cNvPr>
          <p:cNvSpPr/>
          <p:nvPr/>
        </p:nvSpPr>
        <p:spPr>
          <a:xfrm>
            <a:off x="2490230" y="1419003"/>
            <a:ext cx="2359754" cy="408489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a:extLst>
              <a:ext uri="{FF2B5EF4-FFF2-40B4-BE49-F238E27FC236}">
                <a16:creationId xmlns:a16="http://schemas.microsoft.com/office/drawing/2014/main" id="{1819A939-81A1-53DF-2F81-4F6A49A391E9}"/>
              </a:ext>
            </a:extLst>
          </p:cNvPr>
          <p:cNvSpPr/>
          <p:nvPr/>
        </p:nvSpPr>
        <p:spPr>
          <a:xfrm>
            <a:off x="137104" y="1522983"/>
            <a:ext cx="2359754" cy="408489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2" name="Image 21">
            <a:extLst>
              <a:ext uri="{FF2B5EF4-FFF2-40B4-BE49-F238E27FC236}">
                <a16:creationId xmlns:a16="http://schemas.microsoft.com/office/drawing/2014/main" id="{8B2E7E79-2585-3D99-FF0F-44DDE036721F}"/>
              </a:ext>
            </a:extLst>
          </p:cNvPr>
          <p:cNvPicPr>
            <a:picLocks noChangeAspect="1"/>
          </p:cNvPicPr>
          <p:nvPr/>
        </p:nvPicPr>
        <p:blipFill>
          <a:blip r:embed="rId5"/>
          <a:stretch>
            <a:fillRect/>
          </a:stretch>
        </p:blipFill>
        <p:spPr>
          <a:xfrm>
            <a:off x="4877519" y="1191941"/>
            <a:ext cx="7148008" cy="4343995"/>
          </a:xfrm>
          <a:prstGeom prst="rect">
            <a:avLst/>
          </a:prstGeom>
        </p:spPr>
      </p:pic>
      <p:sp>
        <p:nvSpPr>
          <p:cNvPr id="5" name="Rectangle 4">
            <a:extLst>
              <a:ext uri="{FF2B5EF4-FFF2-40B4-BE49-F238E27FC236}">
                <a16:creationId xmlns:a16="http://schemas.microsoft.com/office/drawing/2014/main" id="{41D0F729-9B7E-54FB-5916-B91D54B4F923}"/>
              </a:ext>
            </a:extLst>
          </p:cNvPr>
          <p:cNvSpPr/>
          <p:nvPr/>
        </p:nvSpPr>
        <p:spPr>
          <a:xfrm>
            <a:off x="4873386" y="1497110"/>
            <a:ext cx="2359754" cy="408489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5">
            <a:extLst>
              <a:ext uri="{FF2B5EF4-FFF2-40B4-BE49-F238E27FC236}">
                <a16:creationId xmlns:a16="http://schemas.microsoft.com/office/drawing/2014/main" id="{4FAB2A8A-A3FC-21D5-8D6C-F1CF4CAE4C70}"/>
              </a:ext>
            </a:extLst>
          </p:cNvPr>
          <p:cNvSpPr/>
          <p:nvPr/>
        </p:nvSpPr>
        <p:spPr>
          <a:xfrm>
            <a:off x="7247822" y="1408548"/>
            <a:ext cx="2359754" cy="408489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C569C856-9BCD-5282-FD82-3D7E9B016076}"/>
              </a:ext>
            </a:extLst>
          </p:cNvPr>
          <p:cNvSpPr/>
          <p:nvPr/>
        </p:nvSpPr>
        <p:spPr>
          <a:xfrm>
            <a:off x="9616295" y="1498534"/>
            <a:ext cx="2359754" cy="4084890"/>
          </a:xfrm>
          <a:prstGeom prst="rect">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813299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278223E-27C9-64FF-D43E-CE6C0D9A6C1F}"/>
              </a:ext>
            </a:extLst>
          </p:cNvPr>
          <p:cNvPicPr>
            <a:picLocks noChangeAspect="1"/>
          </p:cNvPicPr>
          <p:nvPr/>
        </p:nvPicPr>
        <p:blipFill>
          <a:blip r:embed="rId2"/>
          <a:stretch>
            <a:fillRect/>
          </a:stretch>
        </p:blipFill>
        <p:spPr>
          <a:xfrm>
            <a:off x="358398" y="4078480"/>
            <a:ext cx="3317817" cy="2078924"/>
          </a:xfrm>
          <a:prstGeom prst="rect">
            <a:avLst/>
          </a:prstGeom>
        </p:spPr>
      </p:pic>
      <p:sp>
        <p:nvSpPr>
          <p:cNvPr id="3" name="ZoneTexte 2">
            <a:extLst>
              <a:ext uri="{FF2B5EF4-FFF2-40B4-BE49-F238E27FC236}">
                <a16:creationId xmlns:a16="http://schemas.microsoft.com/office/drawing/2014/main" id="{DF459264-4BC8-47B3-76FD-4E879DFE8F73}"/>
              </a:ext>
            </a:extLst>
          </p:cNvPr>
          <p:cNvSpPr txBox="1"/>
          <p:nvPr/>
        </p:nvSpPr>
        <p:spPr>
          <a:xfrm>
            <a:off x="358398" y="401652"/>
            <a:ext cx="9853826" cy="292388"/>
          </a:xfrm>
          <a:prstGeom prst="rect">
            <a:avLst/>
          </a:prstGeom>
          <a:noFill/>
        </p:spPr>
        <p:txBody>
          <a:bodyPr wrap="square" rtlCol="0">
            <a:spAutoFit/>
          </a:bodyPr>
          <a:lstStyle/>
          <a:p>
            <a:r>
              <a:rPr lang="fr-FR" sz="1300" dirty="0"/>
              <a:t>Sur onisep.fr, rubrique: Métiers, je lis les consignes, je réalise le quiz « quels métiers selon mes goûts » et je capture l’écran de mon résultat.</a:t>
            </a:r>
          </a:p>
        </p:txBody>
      </p:sp>
      <p:sp>
        <p:nvSpPr>
          <p:cNvPr id="6" name="Rectangle 5">
            <a:extLst>
              <a:ext uri="{FF2B5EF4-FFF2-40B4-BE49-F238E27FC236}">
                <a16:creationId xmlns:a16="http://schemas.microsoft.com/office/drawing/2014/main" id="{578B16B1-4074-D66C-6B4D-AD7BE001CE2D}"/>
              </a:ext>
            </a:extLst>
          </p:cNvPr>
          <p:cNvSpPr/>
          <p:nvPr/>
        </p:nvSpPr>
        <p:spPr>
          <a:xfrm>
            <a:off x="4504869" y="3438674"/>
            <a:ext cx="4578743" cy="3177783"/>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8651B709-EEA2-9A3E-898D-4658DF330A31}"/>
              </a:ext>
            </a:extLst>
          </p:cNvPr>
          <p:cNvPicPr>
            <a:picLocks noChangeAspect="1"/>
          </p:cNvPicPr>
          <p:nvPr/>
        </p:nvPicPr>
        <p:blipFill>
          <a:blip r:embed="rId3"/>
          <a:stretch>
            <a:fillRect/>
          </a:stretch>
        </p:blipFill>
        <p:spPr>
          <a:xfrm>
            <a:off x="486109" y="1085850"/>
            <a:ext cx="2824162" cy="2343150"/>
          </a:xfrm>
          <a:prstGeom prst="rect">
            <a:avLst/>
          </a:prstGeom>
        </p:spPr>
      </p:pic>
      <p:cxnSp>
        <p:nvCxnSpPr>
          <p:cNvPr id="9" name="Connecteur droit avec flèche 8">
            <a:extLst>
              <a:ext uri="{FF2B5EF4-FFF2-40B4-BE49-F238E27FC236}">
                <a16:creationId xmlns:a16="http://schemas.microsoft.com/office/drawing/2014/main" id="{47DDA274-0336-8389-4B0B-3EFB25095F59}"/>
              </a:ext>
            </a:extLst>
          </p:cNvPr>
          <p:cNvCxnSpPr/>
          <p:nvPr/>
        </p:nvCxnSpPr>
        <p:spPr>
          <a:xfrm>
            <a:off x="2017306" y="3546505"/>
            <a:ext cx="0" cy="429426"/>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0" name="Ellipse 9">
            <a:extLst>
              <a:ext uri="{FF2B5EF4-FFF2-40B4-BE49-F238E27FC236}">
                <a16:creationId xmlns:a16="http://schemas.microsoft.com/office/drawing/2014/main" id="{9F19FF68-1F1A-6CBE-F77D-5BCED36D7ED9}"/>
              </a:ext>
            </a:extLst>
          </p:cNvPr>
          <p:cNvSpPr/>
          <p:nvPr/>
        </p:nvSpPr>
        <p:spPr>
          <a:xfrm>
            <a:off x="486109" y="3153398"/>
            <a:ext cx="3094576" cy="369332"/>
          </a:xfrm>
          <a:prstGeom prst="ellipse">
            <a:avLst/>
          </a:prstGeom>
          <a:noFill/>
          <a:ln w="38100">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Image 11">
            <a:extLst>
              <a:ext uri="{FF2B5EF4-FFF2-40B4-BE49-F238E27FC236}">
                <a16:creationId xmlns:a16="http://schemas.microsoft.com/office/drawing/2014/main" id="{6C07ED65-7591-D8DE-3117-EC8D192857F8}"/>
              </a:ext>
            </a:extLst>
          </p:cNvPr>
          <p:cNvPicPr>
            <a:picLocks noChangeAspect="1"/>
          </p:cNvPicPr>
          <p:nvPr/>
        </p:nvPicPr>
        <p:blipFill>
          <a:blip r:embed="rId4"/>
          <a:stretch>
            <a:fillRect/>
          </a:stretch>
        </p:blipFill>
        <p:spPr>
          <a:xfrm>
            <a:off x="3890513" y="873923"/>
            <a:ext cx="2640563" cy="1597555"/>
          </a:xfrm>
          <a:prstGeom prst="rect">
            <a:avLst/>
          </a:prstGeom>
        </p:spPr>
      </p:pic>
      <p:sp>
        <p:nvSpPr>
          <p:cNvPr id="14" name="Ellipse 13">
            <a:extLst>
              <a:ext uri="{FF2B5EF4-FFF2-40B4-BE49-F238E27FC236}">
                <a16:creationId xmlns:a16="http://schemas.microsoft.com/office/drawing/2014/main" id="{2BC2B999-8F27-8B6E-BBB7-487057B75D2A}"/>
              </a:ext>
            </a:extLst>
          </p:cNvPr>
          <p:cNvSpPr/>
          <p:nvPr/>
        </p:nvSpPr>
        <p:spPr>
          <a:xfrm>
            <a:off x="5916145" y="2011010"/>
            <a:ext cx="744327" cy="640351"/>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droit avec flèche 15">
            <a:extLst>
              <a:ext uri="{FF2B5EF4-FFF2-40B4-BE49-F238E27FC236}">
                <a16:creationId xmlns:a16="http://schemas.microsoft.com/office/drawing/2014/main" id="{EA8EB4C5-D085-0D44-EA5C-42D56003604A}"/>
              </a:ext>
            </a:extLst>
          </p:cNvPr>
          <p:cNvCxnSpPr/>
          <p:nvPr/>
        </p:nvCxnSpPr>
        <p:spPr>
          <a:xfrm>
            <a:off x="6650966" y="2329132"/>
            <a:ext cx="370936"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8" name="Image 17">
            <a:extLst>
              <a:ext uri="{FF2B5EF4-FFF2-40B4-BE49-F238E27FC236}">
                <a16:creationId xmlns:a16="http://schemas.microsoft.com/office/drawing/2014/main" id="{34C010D4-D77C-6F69-F0BB-CCA1DE1244A8}"/>
              </a:ext>
            </a:extLst>
          </p:cNvPr>
          <p:cNvPicPr>
            <a:picLocks noChangeAspect="1"/>
          </p:cNvPicPr>
          <p:nvPr/>
        </p:nvPicPr>
        <p:blipFill>
          <a:blip r:embed="rId5"/>
          <a:stretch>
            <a:fillRect/>
          </a:stretch>
        </p:blipFill>
        <p:spPr>
          <a:xfrm>
            <a:off x="7285167" y="743323"/>
            <a:ext cx="2824162" cy="2095636"/>
          </a:xfrm>
          <a:prstGeom prst="rect">
            <a:avLst/>
          </a:prstGeom>
        </p:spPr>
      </p:pic>
      <p:cxnSp>
        <p:nvCxnSpPr>
          <p:cNvPr id="19" name="Connecteur droit avec flèche 18">
            <a:extLst>
              <a:ext uri="{FF2B5EF4-FFF2-40B4-BE49-F238E27FC236}">
                <a16:creationId xmlns:a16="http://schemas.microsoft.com/office/drawing/2014/main" id="{52874805-2FF5-B8B4-5D49-2252319DC3D4}"/>
              </a:ext>
            </a:extLst>
          </p:cNvPr>
          <p:cNvCxnSpPr>
            <a:cxnSpLocks/>
          </p:cNvCxnSpPr>
          <p:nvPr/>
        </p:nvCxnSpPr>
        <p:spPr>
          <a:xfrm flipH="1">
            <a:off x="8057072" y="3016369"/>
            <a:ext cx="66136" cy="32169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2" name="Image 21">
            <a:extLst>
              <a:ext uri="{FF2B5EF4-FFF2-40B4-BE49-F238E27FC236}">
                <a16:creationId xmlns:a16="http://schemas.microsoft.com/office/drawing/2014/main" id="{ABD5764A-F954-C93A-1378-6A7FB8ED162B}"/>
              </a:ext>
            </a:extLst>
          </p:cNvPr>
          <p:cNvPicPr>
            <a:picLocks noChangeAspect="1"/>
          </p:cNvPicPr>
          <p:nvPr/>
        </p:nvPicPr>
        <p:blipFill>
          <a:blip r:embed="rId5"/>
          <a:stretch>
            <a:fillRect/>
          </a:stretch>
        </p:blipFill>
        <p:spPr>
          <a:xfrm>
            <a:off x="4683918" y="3546505"/>
            <a:ext cx="4002881" cy="2970290"/>
          </a:xfrm>
          <a:prstGeom prst="rect">
            <a:avLst/>
          </a:prstGeom>
        </p:spPr>
      </p:pic>
    </p:spTree>
    <p:extLst>
      <p:ext uri="{BB962C8B-B14F-4D97-AF65-F5344CB8AC3E}">
        <p14:creationId xmlns:p14="http://schemas.microsoft.com/office/powerpoint/2010/main" val="233683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ZoneTexte 21">
            <a:extLst>
              <a:ext uri="{FF2B5EF4-FFF2-40B4-BE49-F238E27FC236}">
                <a16:creationId xmlns:a16="http://schemas.microsoft.com/office/drawing/2014/main" id="{F09008A0-2E5E-9B91-F647-073380C780C7}"/>
              </a:ext>
            </a:extLst>
          </p:cNvPr>
          <p:cNvSpPr txBox="1"/>
          <p:nvPr/>
        </p:nvSpPr>
        <p:spPr>
          <a:xfrm>
            <a:off x="529840" y="223172"/>
            <a:ext cx="11425727" cy="461665"/>
          </a:xfrm>
          <a:prstGeom prst="rect">
            <a:avLst/>
          </a:prstGeom>
          <a:noFill/>
        </p:spPr>
        <p:txBody>
          <a:bodyPr wrap="square" rtlCol="0">
            <a:spAutoFit/>
          </a:bodyPr>
          <a:lstStyle/>
          <a:p>
            <a:r>
              <a:rPr lang="fr-FR" sz="1200" b="1" dirty="0"/>
              <a:t>Fréquence de visite sur les sites: </a:t>
            </a:r>
            <a:r>
              <a:rPr lang="fr-FR" sz="1200" dirty="0"/>
              <a:t>Je regarde une vidéo de métier par quinzaine sur les sites ressources proposés. Je complète trois cartes par diapo, à partir de la diapo 6 jusqu’à la diapo 10. Chaque diapo correspond à une période entre les petites vacances. Je dois avoir tout terminé en fin d’année.</a:t>
            </a:r>
          </a:p>
        </p:txBody>
      </p:sp>
      <p:grpSp>
        <p:nvGrpSpPr>
          <p:cNvPr id="34" name="Groupe 33">
            <a:extLst>
              <a:ext uri="{FF2B5EF4-FFF2-40B4-BE49-F238E27FC236}">
                <a16:creationId xmlns:a16="http://schemas.microsoft.com/office/drawing/2014/main" id="{9DC7E137-E7F9-3728-4077-915135969756}"/>
              </a:ext>
            </a:extLst>
          </p:cNvPr>
          <p:cNvGrpSpPr/>
          <p:nvPr/>
        </p:nvGrpSpPr>
        <p:grpSpPr>
          <a:xfrm>
            <a:off x="3028059" y="707104"/>
            <a:ext cx="3067941" cy="5927724"/>
            <a:chOff x="4997864" y="1054691"/>
            <a:chExt cx="3067941" cy="5248543"/>
          </a:xfrm>
        </p:grpSpPr>
        <p:grpSp>
          <p:nvGrpSpPr>
            <p:cNvPr id="31" name="Groupe 30">
              <a:extLst>
                <a:ext uri="{FF2B5EF4-FFF2-40B4-BE49-F238E27FC236}">
                  <a16:creationId xmlns:a16="http://schemas.microsoft.com/office/drawing/2014/main" id="{B4970721-D7C4-B5F6-900B-E776ED7B0B86}"/>
                </a:ext>
              </a:extLst>
            </p:cNvPr>
            <p:cNvGrpSpPr/>
            <p:nvPr/>
          </p:nvGrpSpPr>
          <p:grpSpPr>
            <a:xfrm>
              <a:off x="4997864" y="1054691"/>
              <a:ext cx="3067941" cy="5248543"/>
              <a:chOff x="4997864" y="1054691"/>
              <a:chExt cx="3067941" cy="5248543"/>
            </a:xfrm>
          </p:grpSpPr>
          <p:sp>
            <p:nvSpPr>
              <p:cNvPr id="6" name="Rectangle : coins arrondis 5">
                <a:extLst>
                  <a:ext uri="{FF2B5EF4-FFF2-40B4-BE49-F238E27FC236}">
                    <a16:creationId xmlns:a16="http://schemas.microsoft.com/office/drawing/2014/main" id="{F6D717A5-86BF-357E-26E0-09505ECC25AD}"/>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3E17C90D-DE58-411C-D9F1-D0FDB2671AB2}"/>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ZoneTexte 26">
              <a:extLst>
                <a:ext uri="{FF2B5EF4-FFF2-40B4-BE49-F238E27FC236}">
                  <a16:creationId xmlns:a16="http://schemas.microsoft.com/office/drawing/2014/main" id="{84159BC4-13EF-8EC0-857C-EDAE988D76F8}"/>
                </a:ext>
              </a:extLst>
            </p:cNvPr>
            <p:cNvSpPr txBox="1"/>
            <p:nvPr/>
          </p:nvSpPr>
          <p:spPr>
            <a:xfrm>
              <a:off x="5151690" y="1692067"/>
              <a:ext cx="2753170" cy="3678918"/>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200" b="1" dirty="0"/>
                <a:t>(recherche sur onisep.fr)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12" name="ZoneTexte 11">
            <a:extLst>
              <a:ext uri="{FF2B5EF4-FFF2-40B4-BE49-F238E27FC236}">
                <a16:creationId xmlns:a16="http://schemas.microsoft.com/office/drawing/2014/main" id="{B89C94A9-3671-59EF-5BE2-F59D21A02235}"/>
              </a:ext>
            </a:extLst>
          </p:cNvPr>
          <p:cNvSpPr txBox="1"/>
          <p:nvPr/>
        </p:nvSpPr>
        <p:spPr>
          <a:xfrm rot="20091086">
            <a:off x="664788" y="2414558"/>
            <a:ext cx="2534038" cy="1200329"/>
          </a:xfrm>
          <a:prstGeom prst="rect">
            <a:avLst/>
          </a:prstGeom>
          <a:noFill/>
        </p:spPr>
        <p:txBody>
          <a:bodyPr wrap="square" rtlCol="0">
            <a:spAutoFit/>
          </a:bodyPr>
          <a:lstStyle/>
          <a:p>
            <a:r>
              <a:rPr lang="fr-FR" sz="3600" dirty="0"/>
              <a:t>Cartes</a:t>
            </a:r>
          </a:p>
          <a:p>
            <a:r>
              <a:rPr lang="fr-FR" sz="3600" dirty="0"/>
              <a:t>Originales</a:t>
            </a:r>
          </a:p>
        </p:txBody>
      </p:sp>
      <p:sp>
        <p:nvSpPr>
          <p:cNvPr id="2" name="ZoneTexte 1">
            <a:extLst>
              <a:ext uri="{FF2B5EF4-FFF2-40B4-BE49-F238E27FC236}">
                <a16:creationId xmlns:a16="http://schemas.microsoft.com/office/drawing/2014/main" id="{97242465-DFC2-5037-23C1-A479C5278212}"/>
              </a:ext>
            </a:extLst>
          </p:cNvPr>
          <p:cNvSpPr txBox="1"/>
          <p:nvPr/>
        </p:nvSpPr>
        <p:spPr>
          <a:xfrm>
            <a:off x="7511754" y="1933007"/>
            <a:ext cx="4341264" cy="3508653"/>
          </a:xfrm>
          <a:prstGeom prst="rect">
            <a:avLst/>
          </a:prstGeom>
          <a:noFill/>
        </p:spPr>
        <p:txBody>
          <a:bodyPr wrap="square" rtlCol="0">
            <a:spAutoFit/>
          </a:bodyPr>
          <a:lstStyle/>
          <a:p>
            <a:r>
              <a:rPr lang="fr-FR" dirty="0">
                <a:latin typeface="Bahnschrift SemiLight" panose="020B0502040204020203" pitchFamily="34" charset="0"/>
              </a:rPr>
              <a:t>ATTENTION: </a:t>
            </a:r>
          </a:p>
          <a:p>
            <a:r>
              <a:rPr lang="fr-FR" dirty="0">
                <a:latin typeface="Bahnschrift SemiLight" panose="020B0502040204020203" pitchFamily="34" charset="0"/>
              </a:rPr>
              <a:t>Il ne s’agit pas de rechercher </a:t>
            </a:r>
            <a:r>
              <a:rPr lang="fr-FR" sz="2400" u="sng" dirty="0">
                <a:latin typeface="Bahnschrift SemiLight" panose="020B0502040204020203" pitchFamily="34" charset="0"/>
              </a:rPr>
              <a:t>le</a:t>
            </a:r>
            <a:r>
              <a:rPr lang="fr-FR" dirty="0">
                <a:latin typeface="Bahnschrift SemiLight" panose="020B0502040204020203" pitchFamily="34" charset="0"/>
              </a:rPr>
              <a:t> métier qui vous plairez. </a:t>
            </a:r>
          </a:p>
          <a:p>
            <a:endParaRPr lang="fr-FR" dirty="0">
              <a:latin typeface="Bahnschrift SemiLight" panose="020B0502040204020203" pitchFamily="34" charset="0"/>
            </a:endParaRPr>
          </a:p>
          <a:p>
            <a:r>
              <a:rPr lang="fr-FR" dirty="0">
                <a:latin typeface="Bahnschrift SemiLight" panose="020B0502040204020203" pitchFamily="34" charset="0"/>
              </a:rPr>
              <a:t>Pour commencer on ne fait qu’ aller voir des métiers différents pour découvrir le monde professionnel.</a:t>
            </a:r>
          </a:p>
          <a:p>
            <a:endParaRPr lang="fr-FR" dirty="0">
              <a:latin typeface="Bahnschrift SemiLight" panose="020B0502040204020203" pitchFamily="34" charset="0"/>
            </a:endParaRPr>
          </a:p>
          <a:p>
            <a:r>
              <a:rPr lang="fr-FR" dirty="0">
                <a:latin typeface="Bahnschrift SemiLight" panose="020B0502040204020203" pitchFamily="34" charset="0"/>
              </a:rPr>
              <a:t>Evidemment on peut aller regarder des métiers qui pourraient nous intéresser mais il faut aussi aller voir ceux qui existent par ailleurs!</a:t>
            </a:r>
          </a:p>
        </p:txBody>
      </p:sp>
    </p:spTree>
    <p:extLst>
      <p:ext uri="{BB962C8B-B14F-4D97-AF65-F5344CB8AC3E}">
        <p14:creationId xmlns:p14="http://schemas.microsoft.com/office/powerpoint/2010/main" val="2082060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ZoneTexte 10">
            <a:extLst>
              <a:ext uri="{FF2B5EF4-FFF2-40B4-BE49-F238E27FC236}">
                <a16:creationId xmlns:a16="http://schemas.microsoft.com/office/drawing/2014/main" id="{F7305B38-8FE2-5F46-7AEB-477AA8C16A68}"/>
              </a:ext>
            </a:extLst>
          </p:cNvPr>
          <p:cNvSpPr txBox="1"/>
          <p:nvPr/>
        </p:nvSpPr>
        <p:spPr>
          <a:xfrm>
            <a:off x="553338" y="209934"/>
            <a:ext cx="11485548" cy="338554"/>
          </a:xfrm>
          <a:prstGeom prst="rect">
            <a:avLst/>
          </a:prstGeom>
          <a:noFill/>
        </p:spPr>
        <p:txBody>
          <a:bodyPr wrap="square" rtlCol="0">
            <a:spAutoFit/>
          </a:bodyPr>
          <a:lstStyle/>
          <a:p>
            <a:r>
              <a:rPr lang="fr-FR" sz="1600" dirty="0"/>
              <a:t>Pour comprendre: Un exemple sur Onisep et un exemple sur Onisep TV </a:t>
            </a:r>
          </a:p>
        </p:txBody>
      </p:sp>
      <p:grpSp>
        <p:nvGrpSpPr>
          <p:cNvPr id="2" name="Groupe 1">
            <a:extLst>
              <a:ext uri="{FF2B5EF4-FFF2-40B4-BE49-F238E27FC236}">
                <a16:creationId xmlns:a16="http://schemas.microsoft.com/office/drawing/2014/main" id="{F6835D82-365A-0A6B-B94F-D4CF82757395}"/>
              </a:ext>
            </a:extLst>
          </p:cNvPr>
          <p:cNvGrpSpPr/>
          <p:nvPr/>
        </p:nvGrpSpPr>
        <p:grpSpPr>
          <a:xfrm>
            <a:off x="1068934" y="752771"/>
            <a:ext cx="3067941" cy="5927724"/>
            <a:chOff x="4997864" y="1054691"/>
            <a:chExt cx="3067941" cy="5248543"/>
          </a:xfrm>
        </p:grpSpPr>
        <p:grpSp>
          <p:nvGrpSpPr>
            <p:cNvPr id="3" name="Groupe 2">
              <a:extLst>
                <a:ext uri="{FF2B5EF4-FFF2-40B4-BE49-F238E27FC236}">
                  <a16:creationId xmlns:a16="http://schemas.microsoft.com/office/drawing/2014/main" id="{16D624EC-4A74-6730-75D5-1BADD75F3DFF}"/>
                </a:ext>
              </a:extLst>
            </p:cNvPr>
            <p:cNvGrpSpPr/>
            <p:nvPr/>
          </p:nvGrpSpPr>
          <p:grpSpPr>
            <a:xfrm>
              <a:off x="4997864" y="1054691"/>
              <a:ext cx="3067941" cy="5248543"/>
              <a:chOff x="4997864" y="1054691"/>
              <a:chExt cx="3067941" cy="5248543"/>
            </a:xfrm>
          </p:grpSpPr>
          <p:sp>
            <p:nvSpPr>
              <p:cNvPr id="5" name="Rectangle : coins arrondis 4">
                <a:extLst>
                  <a:ext uri="{FF2B5EF4-FFF2-40B4-BE49-F238E27FC236}">
                    <a16:creationId xmlns:a16="http://schemas.microsoft.com/office/drawing/2014/main" id="{A172061C-0EDC-B979-06AB-25D32C0C1A69}"/>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Rectangle : coins arrondis 5">
                <a:extLst>
                  <a:ext uri="{FF2B5EF4-FFF2-40B4-BE49-F238E27FC236}">
                    <a16:creationId xmlns:a16="http://schemas.microsoft.com/office/drawing/2014/main" id="{AB331347-BBC6-D498-5557-27FB12683552}"/>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ZoneTexte 3">
              <a:extLst>
                <a:ext uri="{FF2B5EF4-FFF2-40B4-BE49-F238E27FC236}">
                  <a16:creationId xmlns:a16="http://schemas.microsoft.com/office/drawing/2014/main" id="{D9BC7BA6-18E4-B237-CD84-B4B2B06A0C87}"/>
                </a:ext>
              </a:extLst>
            </p:cNvPr>
            <p:cNvSpPr txBox="1"/>
            <p:nvPr/>
          </p:nvSpPr>
          <p:spPr>
            <a:xfrm>
              <a:off x="5151690" y="1692067"/>
              <a:ext cx="2753170" cy="3978682"/>
            </a:xfrm>
            <a:prstGeom prst="rect">
              <a:avLst/>
            </a:prstGeom>
            <a:noFill/>
          </p:spPr>
          <p:txBody>
            <a:bodyPr wrap="square" rtlCol="0">
              <a:spAutoFit/>
            </a:bodyPr>
            <a:lstStyle/>
            <a:p>
              <a:r>
                <a:rPr lang="fr-FR" sz="1200" b="1" dirty="0"/>
                <a:t>Site choisi: </a:t>
              </a:r>
              <a:r>
                <a:rPr lang="fr-FR" sz="1200" i="1" dirty="0"/>
                <a:t>Onisep</a:t>
              </a:r>
            </a:p>
            <a:p>
              <a:r>
                <a:rPr lang="fr-FR" sz="1200" b="1" dirty="0"/>
                <a:t>Nom du métier: </a:t>
              </a:r>
              <a:r>
                <a:rPr lang="fr-FR" sz="1200" i="1" dirty="0"/>
                <a:t>Menuisier agenceur</a:t>
              </a:r>
              <a:endParaRPr lang="fr-FR" sz="1200" b="1" dirty="0"/>
            </a:p>
            <a:p>
              <a:r>
                <a:rPr lang="fr-FR" sz="1200" b="1" dirty="0"/>
                <a:t>Lien de la vidéo: </a:t>
              </a:r>
              <a:r>
                <a:rPr lang="fr-FR" sz="1200" dirty="0"/>
                <a:t>https://www.onisep.fr/ressources/Univers-Metier/Metiers/agenceur-agenceuse-de-cuisines-et-salles-de-bains</a:t>
              </a:r>
            </a:p>
            <a:p>
              <a:endParaRPr lang="fr-FR" sz="1200" dirty="0"/>
            </a:p>
            <a:p>
              <a:r>
                <a:rPr lang="fr-FR" sz="1200" b="1" dirty="0"/>
                <a:t>Secteur: </a:t>
              </a:r>
              <a:r>
                <a:rPr lang="fr-FR" sz="1200" b="0" i="1" dirty="0">
                  <a:solidFill>
                    <a:srgbClr val="3A3A3A"/>
                  </a:solidFill>
                  <a:effectLst/>
                  <a:latin typeface="Marianne"/>
                </a:rPr>
                <a:t>Bâtiment et travaux publics (</a:t>
              </a:r>
              <a:r>
                <a:rPr lang="fr-FR" sz="1200" b="0" i="1" dirty="0" err="1">
                  <a:solidFill>
                    <a:srgbClr val="3A3A3A"/>
                  </a:solidFill>
                  <a:effectLst/>
                  <a:latin typeface="Marianne"/>
                </a:rPr>
                <a:t>btp</a:t>
              </a:r>
              <a:r>
                <a:rPr lang="fr-FR" sz="1200" b="0" i="1" dirty="0">
                  <a:solidFill>
                    <a:srgbClr val="3A3A3A"/>
                  </a:solidFill>
                  <a:effectLst/>
                  <a:latin typeface="Marianne"/>
                </a:rPr>
                <a:t>), Filière bois</a:t>
              </a:r>
            </a:p>
            <a:p>
              <a:endParaRPr lang="fr-FR" sz="1200" i="1" dirty="0"/>
            </a:p>
            <a:p>
              <a:r>
                <a:rPr lang="fr-FR" sz="1200" b="1" dirty="0"/>
                <a:t>Qualités ou compétences requises :</a:t>
              </a:r>
            </a:p>
            <a:p>
              <a:r>
                <a:rPr lang="fr-FR" sz="1000" b="1" dirty="0"/>
                <a:t>(recherche sur onisep.fr, rubrique métier)</a:t>
              </a:r>
            </a:p>
            <a:p>
              <a:r>
                <a:rPr lang="fr-FR" sz="1200" i="1" dirty="0"/>
                <a:t>Organier, sens du relationnel et contact, créativité, technicité.</a:t>
              </a:r>
            </a:p>
            <a:p>
              <a:endParaRPr lang="fr-FR" sz="1200" dirty="0"/>
            </a:p>
            <a:p>
              <a:r>
                <a:rPr lang="fr-FR" sz="1200" b="1" dirty="0"/>
                <a:t>Difficultés, intérêt  du métiers , conditions de travail, lieux d’exercices: </a:t>
              </a:r>
              <a:r>
                <a:rPr lang="fr-FR" sz="1200" i="1" dirty="0"/>
                <a:t>Pose sur les chantiers. Long trajet selon l’emplacement des chantiers. Bruit , poussières, poids, respect de dates. Créer des volumes à partir de rien.</a:t>
              </a:r>
            </a:p>
            <a:p>
              <a:endParaRPr lang="fr-FR" sz="1200" dirty="0"/>
            </a:p>
            <a:p>
              <a:r>
                <a:rPr lang="fr-FR" sz="1200" b="1" dirty="0"/>
                <a:t>Salaire ( s’il est présenté): : </a:t>
              </a:r>
              <a:r>
                <a:rPr lang="fr-FR" sz="1200" i="1" dirty="0"/>
                <a:t>smic (1400) et évolution</a:t>
              </a:r>
            </a:p>
          </p:txBody>
        </p:sp>
      </p:grpSp>
      <p:grpSp>
        <p:nvGrpSpPr>
          <p:cNvPr id="7" name="Groupe 6">
            <a:extLst>
              <a:ext uri="{FF2B5EF4-FFF2-40B4-BE49-F238E27FC236}">
                <a16:creationId xmlns:a16="http://schemas.microsoft.com/office/drawing/2014/main" id="{90C69C3B-E90E-D2DA-26FF-4FE9646A27E3}"/>
              </a:ext>
            </a:extLst>
          </p:cNvPr>
          <p:cNvGrpSpPr/>
          <p:nvPr/>
        </p:nvGrpSpPr>
        <p:grpSpPr>
          <a:xfrm>
            <a:off x="8448941" y="710150"/>
            <a:ext cx="3067941" cy="5927724"/>
            <a:chOff x="4997864" y="1054691"/>
            <a:chExt cx="3067941" cy="5248543"/>
          </a:xfrm>
        </p:grpSpPr>
        <p:grpSp>
          <p:nvGrpSpPr>
            <p:cNvPr id="8" name="Groupe 7">
              <a:extLst>
                <a:ext uri="{FF2B5EF4-FFF2-40B4-BE49-F238E27FC236}">
                  <a16:creationId xmlns:a16="http://schemas.microsoft.com/office/drawing/2014/main" id="{5D71D7A5-8E67-A242-D043-1E3931606912}"/>
                </a:ext>
              </a:extLst>
            </p:cNvPr>
            <p:cNvGrpSpPr/>
            <p:nvPr/>
          </p:nvGrpSpPr>
          <p:grpSpPr>
            <a:xfrm>
              <a:off x="4997864" y="1054691"/>
              <a:ext cx="3067941" cy="5248543"/>
              <a:chOff x="4997864" y="1054691"/>
              <a:chExt cx="3067941" cy="5248543"/>
            </a:xfrm>
          </p:grpSpPr>
          <p:sp>
            <p:nvSpPr>
              <p:cNvPr id="10" name="Rectangle : coins arrondis 9">
                <a:extLst>
                  <a:ext uri="{FF2B5EF4-FFF2-40B4-BE49-F238E27FC236}">
                    <a16:creationId xmlns:a16="http://schemas.microsoft.com/office/drawing/2014/main" id="{6D083DA6-CA4A-82A2-0A37-89E3F14DBA6A}"/>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Rectangle : coins arrondis 11">
                <a:extLst>
                  <a:ext uri="{FF2B5EF4-FFF2-40B4-BE49-F238E27FC236}">
                    <a16:creationId xmlns:a16="http://schemas.microsoft.com/office/drawing/2014/main" id="{F7BFBB18-5E78-C17B-95CA-8A735AFE1BA0}"/>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a:extLst>
                <a:ext uri="{FF2B5EF4-FFF2-40B4-BE49-F238E27FC236}">
                  <a16:creationId xmlns:a16="http://schemas.microsoft.com/office/drawing/2014/main" id="{064C2001-CE23-99F1-5D2A-200A1C6215F3}"/>
                </a:ext>
              </a:extLst>
            </p:cNvPr>
            <p:cNvSpPr txBox="1"/>
            <p:nvPr/>
          </p:nvSpPr>
          <p:spPr>
            <a:xfrm>
              <a:off x="5151690" y="1692067"/>
              <a:ext cx="2753170" cy="3978682"/>
            </a:xfrm>
            <a:prstGeom prst="rect">
              <a:avLst/>
            </a:prstGeom>
            <a:noFill/>
          </p:spPr>
          <p:txBody>
            <a:bodyPr wrap="square" rtlCol="0">
              <a:spAutoFit/>
            </a:bodyPr>
            <a:lstStyle/>
            <a:p>
              <a:r>
                <a:rPr lang="fr-FR" sz="1200" b="1" dirty="0"/>
                <a:t>Site choisi: </a:t>
              </a:r>
              <a:r>
                <a:rPr lang="fr-FR" sz="1200" i="1" dirty="0">
                  <a:solidFill>
                    <a:srgbClr val="3A3A3A"/>
                  </a:solidFill>
                  <a:latin typeface="Marianne"/>
                </a:rPr>
                <a:t>Onisep Tv</a:t>
              </a:r>
            </a:p>
            <a:p>
              <a:r>
                <a:rPr lang="fr-FR" sz="1200" b="1" dirty="0"/>
                <a:t>Nom du métier: </a:t>
              </a:r>
              <a:r>
                <a:rPr lang="fr-FR" sz="1200" i="1" dirty="0"/>
                <a:t>Directeur ressource humaines</a:t>
              </a:r>
              <a:endParaRPr lang="fr-FR" sz="1200" b="1" dirty="0"/>
            </a:p>
            <a:p>
              <a:r>
                <a:rPr lang="fr-FR" sz="1200" b="1" dirty="0"/>
                <a:t>Lien de la vidéo: </a:t>
              </a:r>
              <a:r>
                <a:rPr lang="fr-FR" sz="1200" dirty="0"/>
                <a:t>https://oniseptv.onisep.fr/video/laurent-directeur-des-ressources-humaines</a:t>
              </a:r>
            </a:p>
            <a:p>
              <a:endParaRPr lang="fr-FR" sz="1200" dirty="0"/>
            </a:p>
            <a:p>
              <a:r>
                <a:rPr lang="fr-FR" sz="1200" b="1" dirty="0"/>
                <a:t>Secteur: </a:t>
              </a:r>
              <a:r>
                <a:rPr lang="fr-FR" sz="1200" i="1" dirty="0"/>
                <a:t>dans </a:t>
              </a:r>
              <a:r>
                <a:rPr lang="fr-FR" sz="1200" b="0" i="1" dirty="0">
                  <a:solidFill>
                    <a:srgbClr val="3A3A3A"/>
                  </a:solidFill>
                  <a:effectLst/>
                  <a:latin typeface="Marianne"/>
                </a:rPr>
                <a:t>toutes les grandes entreprises</a:t>
              </a:r>
              <a:endParaRPr lang="fr-FR" sz="1200" i="1" dirty="0"/>
            </a:p>
            <a:p>
              <a:endParaRPr lang="fr-FR" sz="1200" dirty="0"/>
            </a:p>
            <a:p>
              <a:r>
                <a:rPr lang="fr-FR" sz="1200" b="1" dirty="0"/>
                <a:t>Qualités ou compétences requises :</a:t>
              </a:r>
            </a:p>
            <a:p>
              <a:r>
                <a:rPr lang="fr-FR" sz="1000" b="1" dirty="0"/>
                <a:t>(recherche sur onisep.fr, rubrique métier)</a:t>
              </a:r>
            </a:p>
            <a:p>
              <a:r>
                <a:rPr lang="fr-FR" sz="1200" i="1" dirty="0"/>
                <a:t>Ecoute, intelligence émotionnelle, management</a:t>
              </a:r>
              <a:endParaRPr lang="fr-FR" sz="1200" dirty="0"/>
            </a:p>
            <a:p>
              <a:endParaRPr lang="fr-FR" sz="1200" dirty="0"/>
            </a:p>
            <a:p>
              <a:r>
                <a:rPr lang="fr-FR" sz="1200" b="1" dirty="0"/>
                <a:t>Difficultés, intérêt du métiers , conditions de travail, lieux d’exercices:</a:t>
              </a:r>
            </a:p>
            <a:p>
              <a:r>
                <a:rPr lang="fr-FR" sz="1200" i="1" dirty="0"/>
                <a:t>Au cœur des conflits sociaux.</a:t>
              </a:r>
            </a:p>
            <a:p>
              <a:r>
                <a:rPr lang="fr-FR" sz="1200" dirty="0"/>
                <a:t> </a:t>
              </a:r>
            </a:p>
            <a:p>
              <a:endParaRPr lang="fr-FR" sz="1200" dirty="0"/>
            </a:p>
            <a:p>
              <a:endParaRPr lang="fr-FR" sz="1200" dirty="0"/>
            </a:p>
            <a:p>
              <a:r>
                <a:rPr lang="fr-FR" sz="1200" b="1" dirty="0"/>
                <a:t>Salaire( s’il est présenté): </a:t>
              </a:r>
              <a:r>
                <a:rPr lang="fr-FR" sz="1200" i="1" dirty="0"/>
                <a:t>2500 à 3900 en début de carrière</a:t>
              </a:r>
            </a:p>
            <a:p>
              <a:endParaRPr lang="fr-FR" sz="1200" dirty="0"/>
            </a:p>
          </p:txBody>
        </p:sp>
      </p:grpSp>
    </p:spTree>
    <p:extLst>
      <p:ext uri="{BB962C8B-B14F-4D97-AF65-F5344CB8AC3E}">
        <p14:creationId xmlns:p14="http://schemas.microsoft.com/office/powerpoint/2010/main" val="2145448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AB0BBB8-8506-2A55-9101-26F3FC47A367}"/>
              </a:ext>
            </a:extLst>
          </p:cNvPr>
          <p:cNvSpPr txBox="1"/>
          <p:nvPr/>
        </p:nvSpPr>
        <p:spPr>
          <a:xfrm>
            <a:off x="2041018" y="92474"/>
            <a:ext cx="2591513" cy="369332"/>
          </a:xfrm>
          <a:prstGeom prst="rect">
            <a:avLst/>
          </a:prstGeom>
          <a:noFill/>
        </p:spPr>
        <p:txBody>
          <a:bodyPr wrap="square">
            <a:spAutoFit/>
          </a:bodyPr>
          <a:lstStyle/>
          <a:p>
            <a:r>
              <a:rPr lang="fr-FR" sz="1800" dirty="0"/>
              <a:t>Période 1(5</a:t>
            </a:r>
            <a:r>
              <a:rPr lang="fr-FR" sz="1800" baseline="30000" dirty="0"/>
              <a:t>ème</a:t>
            </a:r>
            <a:r>
              <a:rPr lang="fr-FR" sz="1800" dirty="0"/>
              <a:t>) </a:t>
            </a:r>
            <a:endParaRPr lang="fr-FR" dirty="0"/>
          </a:p>
        </p:txBody>
      </p:sp>
      <p:sp>
        <p:nvSpPr>
          <p:cNvPr id="26" name="ZoneTexte 25">
            <a:extLst>
              <a:ext uri="{FF2B5EF4-FFF2-40B4-BE49-F238E27FC236}">
                <a16:creationId xmlns:a16="http://schemas.microsoft.com/office/drawing/2014/main" id="{729314B7-7A8E-6D4F-DC18-1AD9744D5985}"/>
              </a:ext>
            </a:extLst>
          </p:cNvPr>
          <p:cNvSpPr txBox="1"/>
          <p:nvPr/>
        </p:nvSpPr>
        <p:spPr>
          <a:xfrm>
            <a:off x="297317" y="92474"/>
            <a:ext cx="2181315" cy="369332"/>
          </a:xfrm>
          <a:prstGeom prst="rect">
            <a:avLst/>
          </a:prstGeom>
          <a:noFill/>
        </p:spPr>
        <p:txBody>
          <a:bodyPr wrap="square" rtlCol="0">
            <a:spAutoFit/>
          </a:bodyPr>
          <a:lstStyle/>
          <a:p>
            <a:r>
              <a:rPr lang="fr-FR" dirty="0"/>
              <a:t>A vous de jouer!</a:t>
            </a:r>
          </a:p>
        </p:txBody>
      </p:sp>
      <p:grpSp>
        <p:nvGrpSpPr>
          <p:cNvPr id="19" name="Groupe 18">
            <a:extLst>
              <a:ext uri="{FF2B5EF4-FFF2-40B4-BE49-F238E27FC236}">
                <a16:creationId xmlns:a16="http://schemas.microsoft.com/office/drawing/2014/main" id="{9D4BFAD7-615D-4B05-37C4-7C2529140340}"/>
              </a:ext>
            </a:extLst>
          </p:cNvPr>
          <p:cNvGrpSpPr/>
          <p:nvPr/>
        </p:nvGrpSpPr>
        <p:grpSpPr>
          <a:xfrm>
            <a:off x="4632531" y="773110"/>
            <a:ext cx="3067941" cy="5927724"/>
            <a:chOff x="4997864" y="1054691"/>
            <a:chExt cx="3067941" cy="5248543"/>
          </a:xfrm>
        </p:grpSpPr>
        <p:grpSp>
          <p:nvGrpSpPr>
            <p:cNvPr id="20" name="Groupe 19">
              <a:extLst>
                <a:ext uri="{FF2B5EF4-FFF2-40B4-BE49-F238E27FC236}">
                  <a16:creationId xmlns:a16="http://schemas.microsoft.com/office/drawing/2014/main" id="{7BEF5A53-F9BB-BDA1-F3E2-AF606BFF2CBD}"/>
                </a:ext>
              </a:extLst>
            </p:cNvPr>
            <p:cNvGrpSpPr/>
            <p:nvPr/>
          </p:nvGrpSpPr>
          <p:grpSpPr>
            <a:xfrm>
              <a:off x="4997864" y="1054691"/>
              <a:ext cx="3067941" cy="5248543"/>
              <a:chOff x="4997864" y="1054691"/>
              <a:chExt cx="3067941" cy="5248543"/>
            </a:xfrm>
          </p:grpSpPr>
          <p:sp>
            <p:nvSpPr>
              <p:cNvPr id="22" name="Rectangle : coins arrondis 21">
                <a:extLst>
                  <a:ext uri="{FF2B5EF4-FFF2-40B4-BE49-F238E27FC236}">
                    <a16:creationId xmlns:a16="http://schemas.microsoft.com/office/drawing/2014/main" id="{ADAEED48-696E-E06B-E996-0481610D748E}"/>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E8F17D7C-0F0D-1B4C-9B04-38FE2D267141}"/>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ZoneTexte 20">
              <a:extLst>
                <a:ext uri="{FF2B5EF4-FFF2-40B4-BE49-F238E27FC236}">
                  <a16:creationId xmlns:a16="http://schemas.microsoft.com/office/drawing/2014/main" id="{50575E4E-02B0-DA5C-E342-86580B67A090}"/>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p>
          </p:txBody>
        </p:sp>
      </p:grpSp>
      <p:grpSp>
        <p:nvGrpSpPr>
          <p:cNvPr id="24" name="Groupe 23">
            <a:extLst>
              <a:ext uri="{FF2B5EF4-FFF2-40B4-BE49-F238E27FC236}">
                <a16:creationId xmlns:a16="http://schemas.microsoft.com/office/drawing/2014/main" id="{C9A60085-3A71-F8E4-BE13-8978A95B9524}"/>
              </a:ext>
            </a:extLst>
          </p:cNvPr>
          <p:cNvGrpSpPr/>
          <p:nvPr/>
        </p:nvGrpSpPr>
        <p:grpSpPr>
          <a:xfrm>
            <a:off x="8696769" y="742541"/>
            <a:ext cx="3067941" cy="5927724"/>
            <a:chOff x="4997864" y="1054691"/>
            <a:chExt cx="3067941" cy="5248543"/>
          </a:xfrm>
        </p:grpSpPr>
        <p:grpSp>
          <p:nvGrpSpPr>
            <p:cNvPr id="25" name="Groupe 24">
              <a:extLst>
                <a:ext uri="{FF2B5EF4-FFF2-40B4-BE49-F238E27FC236}">
                  <a16:creationId xmlns:a16="http://schemas.microsoft.com/office/drawing/2014/main" id="{C9B5843F-8BA0-5E44-D496-989AA33AE7DE}"/>
                </a:ext>
              </a:extLst>
            </p:cNvPr>
            <p:cNvGrpSpPr/>
            <p:nvPr/>
          </p:nvGrpSpPr>
          <p:grpSpPr>
            <a:xfrm>
              <a:off x="4997864" y="1054691"/>
              <a:ext cx="3067941" cy="5248543"/>
              <a:chOff x="4997864" y="1054691"/>
              <a:chExt cx="3067941" cy="5248543"/>
            </a:xfrm>
          </p:grpSpPr>
          <p:sp>
            <p:nvSpPr>
              <p:cNvPr id="28" name="Rectangle : coins arrondis 27">
                <a:extLst>
                  <a:ext uri="{FF2B5EF4-FFF2-40B4-BE49-F238E27FC236}">
                    <a16:creationId xmlns:a16="http://schemas.microsoft.com/office/drawing/2014/main" id="{61AAB04E-9E90-F99A-A3D6-EEF2FE2D60F2}"/>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C59C6492-EF37-E914-5840-3AC36CD47048}"/>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ZoneTexte 26">
              <a:extLst>
                <a:ext uri="{FF2B5EF4-FFF2-40B4-BE49-F238E27FC236}">
                  <a16:creationId xmlns:a16="http://schemas.microsoft.com/office/drawing/2014/main" id="{7137DF1E-177C-5930-E826-CE78D81433A9}"/>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 name="Groupe 1">
            <a:extLst>
              <a:ext uri="{FF2B5EF4-FFF2-40B4-BE49-F238E27FC236}">
                <a16:creationId xmlns:a16="http://schemas.microsoft.com/office/drawing/2014/main" id="{A4EB85AB-A8FA-231B-48B1-08AB2B572A6F}"/>
              </a:ext>
            </a:extLst>
          </p:cNvPr>
          <p:cNvGrpSpPr/>
          <p:nvPr/>
        </p:nvGrpSpPr>
        <p:grpSpPr>
          <a:xfrm>
            <a:off x="706447" y="742541"/>
            <a:ext cx="3067941" cy="5927724"/>
            <a:chOff x="4997864" y="1054691"/>
            <a:chExt cx="3067941" cy="5248543"/>
          </a:xfrm>
        </p:grpSpPr>
        <p:grpSp>
          <p:nvGrpSpPr>
            <p:cNvPr id="3" name="Groupe 2">
              <a:extLst>
                <a:ext uri="{FF2B5EF4-FFF2-40B4-BE49-F238E27FC236}">
                  <a16:creationId xmlns:a16="http://schemas.microsoft.com/office/drawing/2014/main" id="{DA3FE17D-542F-B1BA-C4F8-5E59C2BF4D15}"/>
                </a:ext>
              </a:extLst>
            </p:cNvPr>
            <p:cNvGrpSpPr/>
            <p:nvPr/>
          </p:nvGrpSpPr>
          <p:grpSpPr>
            <a:xfrm>
              <a:off x="4997864" y="1054691"/>
              <a:ext cx="3067941" cy="5248543"/>
              <a:chOff x="4997864" y="1054691"/>
              <a:chExt cx="3067941" cy="5248543"/>
            </a:xfrm>
          </p:grpSpPr>
          <p:sp>
            <p:nvSpPr>
              <p:cNvPr id="6" name="Rectangle : coins arrondis 5">
                <a:extLst>
                  <a:ext uri="{FF2B5EF4-FFF2-40B4-BE49-F238E27FC236}">
                    <a16:creationId xmlns:a16="http://schemas.microsoft.com/office/drawing/2014/main" id="{E47FA6CA-3F42-3C09-A812-12C5113DBAA8}"/>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87BB615C-755C-C169-001E-0FEF669DF46C}"/>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ZoneTexte 3">
              <a:extLst>
                <a:ext uri="{FF2B5EF4-FFF2-40B4-BE49-F238E27FC236}">
                  <a16:creationId xmlns:a16="http://schemas.microsoft.com/office/drawing/2014/main" id="{68FEF80E-B81D-4AD0-B315-BE899F455AED}"/>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Tree>
    <p:extLst>
      <p:ext uri="{BB962C8B-B14F-4D97-AF65-F5344CB8AC3E}">
        <p14:creationId xmlns:p14="http://schemas.microsoft.com/office/powerpoint/2010/main" val="4148092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8433983-A5C0-00B6-B867-6F5D099EC617}"/>
              </a:ext>
            </a:extLst>
          </p:cNvPr>
          <p:cNvGrpSpPr/>
          <p:nvPr/>
        </p:nvGrpSpPr>
        <p:grpSpPr>
          <a:xfrm>
            <a:off x="4683806" y="742541"/>
            <a:ext cx="3067941" cy="5927724"/>
            <a:chOff x="4997864" y="1054691"/>
            <a:chExt cx="3067941" cy="5248543"/>
          </a:xfrm>
        </p:grpSpPr>
        <p:grpSp>
          <p:nvGrpSpPr>
            <p:cNvPr id="19" name="Groupe 18">
              <a:extLst>
                <a:ext uri="{FF2B5EF4-FFF2-40B4-BE49-F238E27FC236}">
                  <a16:creationId xmlns:a16="http://schemas.microsoft.com/office/drawing/2014/main" id="{4DFF5D59-2A0C-4C3F-6DDD-0AA03977D000}"/>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2585AD17-6A9B-1133-6DB3-967C63C550BE}"/>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41F0ECFE-708F-F36C-BD16-1D402E2F3738}"/>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78232B72-4080-F62E-97E7-BB08F5F563FC}"/>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FFCCDD9B-8BBC-A7BE-097D-22A1F451543C}"/>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5BAB36CA-4127-FBBB-E6AB-650987DDD6D2}"/>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9BB1906C-3FAC-C99B-8D63-274890C97907}"/>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847D7C46-8548-75C1-6D18-94DF180E6A7A}"/>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B958EC1E-E273-9711-B71E-E8471B51D34D}"/>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3E46FB3D-1307-38D5-63DB-A63717CC6C95}"/>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66C46B21-9E3F-2755-BEC8-3BA254BE0A00}"/>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38B2EAE4-FA9C-8A4D-FFF4-E6509DEA0156}"/>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CB815366-C8D9-9877-9027-3E61C91B70C9}"/>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ED2157BA-4C1E-32DD-3660-4E6741565623}"/>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2" name="ZoneTexte 1">
            <a:extLst>
              <a:ext uri="{FF2B5EF4-FFF2-40B4-BE49-F238E27FC236}">
                <a16:creationId xmlns:a16="http://schemas.microsoft.com/office/drawing/2014/main" id="{CB2CA4CB-CC7E-2FCE-7278-D9955A8863F8}"/>
              </a:ext>
            </a:extLst>
          </p:cNvPr>
          <p:cNvSpPr txBox="1"/>
          <p:nvPr/>
        </p:nvSpPr>
        <p:spPr>
          <a:xfrm>
            <a:off x="1198546" y="199495"/>
            <a:ext cx="2591513" cy="369332"/>
          </a:xfrm>
          <a:prstGeom prst="rect">
            <a:avLst/>
          </a:prstGeom>
          <a:noFill/>
        </p:spPr>
        <p:txBody>
          <a:bodyPr wrap="square">
            <a:spAutoFit/>
          </a:bodyPr>
          <a:lstStyle/>
          <a:p>
            <a:r>
              <a:rPr lang="fr-FR" sz="1800" dirty="0"/>
              <a:t>Période </a:t>
            </a:r>
            <a:r>
              <a:rPr lang="fr-FR" dirty="0"/>
              <a:t>2</a:t>
            </a:r>
            <a:r>
              <a:rPr lang="fr-FR" sz="1800" dirty="0"/>
              <a:t>(5</a:t>
            </a:r>
            <a:r>
              <a:rPr lang="fr-FR" sz="1800" baseline="30000" dirty="0"/>
              <a:t>ème</a:t>
            </a:r>
            <a:r>
              <a:rPr lang="fr-FR" sz="1800" dirty="0"/>
              <a:t>) </a:t>
            </a:r>
            <a:endParaRPr lang="fr-FR" dirty="0"/>
          </a:p>
        </p:txBody>
      </p:sp>
    </p:spTree>
    <p:extLst>
      <p:ext uri="{BB962C8B-B14F-4D97-AF65-F5344CB8AC3E}">
        <p14:creationId xmlns:p14="http://schemas.microsoft.com/office/powerpoint/2010/main" val="3439741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A5316546-E52D-ECB3-3591-387FA8483F84}"/>
              </a:ext>
            </a:extLst>
          </p:cNvPr>
          <p:cNvSpPr txBox="1"/>
          <p:nvPr/>
        </p:nvSpPr>
        <p:spPr>
          <a:xfrm>
            <a:off x="403072" y="220806"/>
            <a:ext cx="1402939" cy="369332"/>
          </a:xfrm>
          <a:prstGeom prst="rect">
            <a:avLst/>
          </a:prstGeom>
          <a:noFill/>
        </p:spPr>
        <p:txBody>
          <a:bodyPr wrap="square" rtlCol="0">
            <a:spAutoFit/>
          </a:bodyPr>
          <a:lstStyle/>
          <a:p>
            <a:r>
              <a:rPr lang="fr-FR" dirty="0"/>
              <a:t>Année 2025</a:t>
            </a:r>
          </a:p>
        </p:txBody>
      </p:sp>
      <p:grpSp>
        <p:nvGrpSpPr>
          <p:cNvPr id="18" name="Groupe 17">
            <a:extLst>
              <a:ext uri="{FF2B5EF4-FFF2-40B4-BE49-F238E27FC236}">
                <a16:creationId xmlns:a16="http://schemas.microsoft.com/office/drawing/2014/main" id="{3A4F62C3-9B03-FC93-B467-9AA16EAEC4C9}"/>
              </a:ext>
            </a:extLst>
          </p:cNvPr>
          <p:cNvGrpSpPr/>
          <p:nvPr/>
        </p:nvGrpSpPr>
        <p:grpSpPr>
          <a:xfrm>
            <a:off x="4632531" y="773110"/>
            <a:ext cx="3067941" cy="5927724"/>
            <a:chOff x="4997864" y="1054691"/>
            <a:chExt cx="3067941" cy="5248543"/>
          </a:xfrm>
        </p:grpSpPr>
        <p:grpSp>
          <p:nvGrpSpPr>
            <p:cNvPr id="19" name="Groupe 18">
              <a:extLst>
                <a:ext uri="{FF2B5EF4-FFF2-40B4-BE49-F238E27FC236}">
                  <a16:creationId xmlns:a16="http://schemas.microsoft.com/office/drawing/2014/main" id="{3FE9BC81-6128-AC3C-0411-2BAE223712E8}"/>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A842DCA1-CC07-5226-85E8-F8333837BEFE}"/>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06DE30E9-8441-64C4-6485-2FD09018E0C0}"/>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BD8662FC-B3D1-7F10-FD14-B959B5ED194D}"/>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CE929465-1C98-C1C2-297E-72E53AF97736}"/>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C4953646-16BB-77C8-961F-A645BE4CC811}"/>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9C3D4E6E-4794-05E6-BD54-04E113B77B66}"/>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8CEEC29A-5C0A-D3CD-43DB-958687351C1C}"/>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13864959-E22B-7421-A048-BA428387A680}"/>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39A79753-CE89-6464-36D6-A6734FD91B02}"/>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BDEA72E4-5473-C1B5-D76D-706B092B52F0}"/>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DE48862E-8DFA-3763-35CE-D6807BBAF7B7}"/>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7A4EB4EB-0D32-71D6-7EB6-192BAFB85164}"/>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71994314-F692-F6EC-E154-93DFF4530CD5}"/>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3" name="ZoneTexte 2">
            <a:extLst>
              <a:ext uri="{FF2B5EF4-FFF2-40B4-BE49-F238E27FC236}">
                <a16:creationId xmlns:a16="http://schemas.microsoft.com/office/drawing/2014/main" id="{A887E9E4-1ABE-69D7-4F2B-7EECAAFB46D2}"/>
              </a:ext>
            </a:extLst>
          </p:cNvPr>
          <p:cNvSpPr txBox="1"/>
          <p:nvPr/>
        </p:nvSpPr>
        <p:spPr>
          <a:xfrm>
            <a:off x="2194844" y="220806"/>
            <a:ext cx="2591513" cy="369332"/>
          </a:xfrm>
          <a:prstGeom prst="rect">
            <a:avLst/>
          </a:prstGeom>
          <a:noFill/>
        </p:spPr>
        <p:txBody>
          <a:bodyPr wrap="square">
            <a:spAutoFit/>
          </a:bodyPr>
          <a:lstStyle/>
          <a:p>
            <a:r>
              <a:rPr lang="fr-FR" sz="1800" dirty="0"/>
              <a:t>Période </a:t>
            </a:r>
            <a:r>
              <a:rPr lang="fr-FR" dirty="0"/>
              <a:t>3</a:t>
            </a:r>
            <a:r>
              <a:rPr lang="fr-FR" sz="1800" dirty="0"/>
              <a:t>(5</a:t>
            </a:r>
            <a:r>
              <a:rPr lang="fr-FR" sz="1800" baseline="30000" dirty="0"/>
              <a:t>ème</a:t>
            </a:r>
            <a:r>
              <a:rPr lang="fr-FR" sz="1800" dirty="0"/>
              <a:t>) </a:t>
            </a:r>
            <a:endParaRPr lang="fr-FR" dirty="0"/>
          </a:p>
        </p:txBody>
      </p:sp>
    </p:spTree>
    <p:extLst>
      <p:ext uri="{BB962C8B-B14F-4D97-AF65-F5344CB8AC3E}">
        <p14:creationId xmlns:p14="http://schemas.microsoft.com/office/powerpoint/2010/main" val="25552764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3832A012-6EB6-15CA-0B93-DDA1EBD8E932}"/>
              </a:ext>
            </a:extLst>
          </p:cNvPr>
          <p:cNvGrpSpPr/>
          <p:nvPr/>
        </p:nvGrpSpPr>
        <p:grpSpPr>
          <a:xfrm>
            <a:off x="4632531" y="773110"/>
            <a:ext cx="3067941" cy="5927724"/>
            <a:chOff x="4997864" y="1054691"/>
            <a:chExt cx="3067941" cy="5248543"/>
          </a:xfrm>
        </p:grpSpPr>
        <p:grpSp>
          <p:nvGrpSpPr>
            <p:cNvPr id="19" name="Groupe 18">
              <a:extLst>
                <a:ext uri="{FF2B5EF4-FFF2-40B4-BE49-F238E27FC236}">
                  <a16:creationId xmlns:a16="http://schemas.microsoft.com/office/drawing/2014/main" id="{E57690B8-F01D-66E6-C62F-473C9C55FBD8}"/>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241B5C02-C50D-E71A-C9C6-56C33B0939BB}"/>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31A07E3F-DB71-2606-2ECC-ABC9EF652444}"/>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09F07410-E55C-4A3E-5AE5-B7E3741DA30E}"/>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61411A33-3738-507A-3A42-5E22221D3757}"/>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A9FD88BA-A1C8-A0DC-8A2D-96D3A75C1997}"/>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400EB0C1-2930-A303-8836-FC724F49C337}"/>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A017BF71-4739-D161-1994-28F7E46F50C8}"/>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7F95FC95-08B0-8FF7-4408-84B05DCDC416}"/>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95606EDE-D87D-4970-A477-25A31634BC37}"/>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E03DC874-530F-83F6-57D3-43BB5CA9059D}"/>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E1DB582F-80FD-C683-24C9-69BA668BD909}"/>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0161702A-EE3A-3AE4-6877-4A53564AA89F}"/>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73A7C4E7-B601-9BEF-6753-352DDCD51A1A}"/>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2" name="ZoneTexte 1">
            <a:extLst>
              <a:ext uri="{FF2B5EF4-FFF2-40B4-BE49-F238E27FC236}">
                <a16:creationId xmlns:a16="http://schemas.microsoft.com/office/drawing/2014/main" id="{68D00A61-9F6C-0B61-3325-49B979B56AFB}"/>
              </a:ext>
            </a:extLst>
          </p:cNvPr>
          <p:cNvSpPr txBox="1"/>
          <p:nvPr/>
        </p:nvSpPr>
        <p:spPr>
          <a:xfrm>
            <a:off x="2478632" y="118444"/>
            <a:ext cx="2591513" cy="369332"/>
          </a:xfrm>
          <a:prstGeom prst="rect">
            <a:avLst/>
          </a:prstGeom>
          <a:noFill/>
        </p:spPr>
        <p:txBody>
          <a:bodyPr wrap="square">
            <a:spAutoFit/>
          </a:bodyPr>
          <a:lstStyle/>
          <a:p>
            <a:r>
              <a:rPr lang="fr-FR" sz="1800" dirty="0"/>
              <a:t>Période </a:t>
            </a:r>
            <a:r>
              <a:rPr lang="fr-FR" dirty="0"/>
              <a:t>4</a:t>
            </a:r>
            <a:r>
              <a:rPr lang="fr-FR" sz="1800" dirty="0"/>
              <a:t>(5</a:t>
            </a:r>
            <a:r>
              <a:rPr lang="fr-FR" sz="1800" baseline="30000" dirty="0"/>
              <a:t>ème</a:t>
            </a:r>
            <a:r>
              <a:rPr lang="fr-FR" sz="1800" dirty="0"/>
              <a:t>) </a:t>
            </a:r>
            <a:endParaRPr lang="fr-FR" dirty="0"/>
          </a:p>
        </p:txBody>
      </p:sp>
    </p:spTree>
    <p:extLst>
      <p:ext uri="{BB962C8B-B14F-4D97-AF65-F5344CB8AC3E}">
        <p14:creationId xmlns:p14="http://schemas.microsoft.com/office/powerpoint/2010/main" val="2091061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CA55EF1C-D5A0-6E85-7D85-08C8324C2909}"/>
              </a:ext>
            </a:extLst>
          </p:cNvPr>
          <p:cNvGrpSpPr/>
          <p:nvPr/>
        </p:nvGrpSpPr>
        <p:grpSpPr>
          <a:xfrm>
            <a:off x="4632531" y="773110"/>
            <a:ext cx="3067941" cy="5927724"/>
            <a:chOff x="4997864" y="1054691"/>
            <a:chExt cx="3067941" cy="5248543"/>
          </a:xfrm>
        </p:grpSpPr>
        <p:grpSp>
          <p:nvGrpSpPr>
            <p:cNvPr id="19" name="Groupe 18">
              <a:extLst>
                <a:ext uri="{FF2B5EF4-FFF2-40B4-BE49-F238E27FC236}">
                  <a16:creationId xmlns:a16="http://schemas.microsoft.com/office/drawing/2014/main" id="{7061D184-B134-6976-38A3-049C67EC01BF}"/>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56CF8500-DAEE-F7EF-56F3-D2884FE981C1}"/>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AE9DA49B-F985-AA83-CA9B-5D5142FD881D}"/>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2E092643-63B2-40C7-FE67-0CE986E02DA0}"/>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2DA745DE-7B14-C942-3E99-CEBD068A1EDB}"/>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EA87EB8E-2BE8-C015-ADFA-96FF23853D76}"/>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A5D777E4-6849-2207-9ACC-22794F3C63EB}"/>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BB2401BC-F45A-3F9A-13F5-C8344602083A}"/>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BF2C30E8-37CE-9AEE-0BBF-3D2094D0FF75}"/>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ED21A332-FC28-D605-A469-E45BA009464B}"/>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BA40245E-B915-005F-CA58-84F07470487A}"/>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AEFE6410-6255-E08D-1BA9-7592BE2CB2F1}"/>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F2B84B87-F857-19E3-530B-011383572FE7}"/>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7D48C338-2107-1BFC-3A8C-0528797D5774}"/>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2" name="ZoneTexte 1">
            <a:extLst>
              <a:ext uri="{FF2B5EF4-FFF2-40B4-BE49-F238E27FC236}">
                <a16:creationId xmlns:a16="http://schemas.microsoft.com/office/drawing/2014/main" id="{713E1035-DB1E-838B-5E55-A0E34AA13564}"/>
              </a:ext>
            </a:extLst>
          </p:cNvPr>
          <p:cNvSpPr txBox="1"/>
          <p:nvPr/>
        </p:nvSpPr>
        <p:spPr>
          <a:xfrm>
            <a:off x="2478632" y="118444"/>
            <a:ext cx="2591513" cy="369332"/>
          </a:xfrm>
          <a:prstGeom prst="rect">
            <a:avLst/>
          </a:prstGeom>
          <a:noFill/>
        </p:spPr>
        <p:txBody>
          <a:bodyPr wrap="square">
            <a:spAutoFit/>
          </a:bodyPr>
          <a:lstStyle/>
          <a:p>
            <a:r>
              <a:rPr lang="fr-FR" sz="1800" dirty="0"/>
              <a:t>Période 5(5</a:t>
            </a:r>
            <a:r>
              <a:rPr lang="fr-FR" sz="1800" baseline="30000" dirty="0"/>
              <a:t>ème</a:t>
            </a:r>
            <a:r>
              <a:rPr lang="fr-FR" sz="1800" dirty="0"/>
              <a:t>) </a:t>
            </a:r>
            <a:endParaRPr lang="fr-FR" dirty="0"/>
          </a:p>
        </p:txBody>
      </p:sp>
    </p:spTree>
    <p:extLst>
      <p:ext uri="{BB962C8B-B14F-4D97-AF65-F5344CB8AC3E}">
        <p14:creationId xmlns:p14="http://schemas.microsoft.com/office/powerpoint/2010/main" val="101779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A373F1-7617-467A-6354-3F2E6A979CCE}"/>
              </a:ext>
            </a:extLst>
          </p:cNvPr>
          <p:cNvSpPr>
            <a:spLocks noGrp="1"/>
          </p:cNvSpPr>
          <p:nvPr>
            <p:ph type="title"/>
          </p:nvPr>
        </p:nvSpPr>
        <p:spPr>
          <a:xfrm>
            <a:off x="838200" y="365125"/>
            <a:ext cx="10515600" cy="720725"/>
          </a:xfrm>
        </p:spPr>
        <p:txBody>
          <a:bodyPr/>
          <a:lstStyle/>
          <a:p>
            <a:r>
              <a:rPr lang="fr-FR" dirty="0"/>
              <a:t>POURSUIVRE EN CLASSE DE QUATRIEME</a:t>
            </a:r>
          </a:p>
        </p:txBody>
      </p:sp>
      <p:sp>
        <p:nvSpPr>
          <p:cNvPr id="3" name="Espace réservé du contenu 2">
            <a:extLst>
              <a:ext uri="{FF2B5EF4-FFF2-40B4-BE49-F238E27FC236}">
                <a16:creationId xmlns:a16="http://schemas.microsoft.com/office/drawing/2014/main" id="{5DFCD006-28E5-BD9D-0228-A7D0D0C6709B}"/>
              </a:ext>
            </a:extLst>
          </p:cNvPr>
          <p:cNvSpPr>
            <a:spLocks noGrp="1"/>
          </p:cNvSpPr>
          <p:nvPr>
            <p:ph idx="1"/>
          </p:nvPr>
        </p:nvSpPr>
        <p:spPr>
          <a:xfrm>
            <a:off x="542924" y="1085850"/>
            <a:ext cx="10629901" cy="5505449"/>
          </a:xfrm>
        </p:spPr>
        <p:txBody>
          <a:bodyPr>
            <a:normAutofit fontScale="55000" lnSpcReduction="20000"/>
          </a:bodyPr>
          <a:lstStyle/>
          <a:p>
            <a:r>
              <a:rPr lang="fr-FR" dirty="0"/>
              <a:t>Période 1 Diapo12: Sélectionner un secteur qui vous a plu en cinquième et refaire trois cartes de métiers différentes dans ce secteur.</a:t>
            </a:r>
          </a:p>
          <a:p>
            <a:r>
              <a:rPr lang="fr-FR" dirty="0"/>
              <a:t>Période 2 Diapo13 : Même chose mais il faut choisir un autre secteur professionnel.</a:t>
            </a:r>
          </a:p>
          <a:p>
            <a:endParaRPr lang="fr-FR" dirty="0"/>
          </a:p>
          <a:p>
            <a:pPr marL="0" indent="0">
              <a:buNone/>
            </a:pPr>
            <a:endParaRPr lang="fr-FR" dirty="0"/>
          </a:p>
          <a:p>
            <a:r>
              <a:rPr lang="fr-FR" dirty="0"/>
              <a:t>Période 3 Diapo14 (hors tutoriel): Même chose </a:t>
            </a:r>
            <a:r>
              <a:rPr lang="fr-FR" b="1" dirty="0"/>
              <a:t>par Rechercher un métier</a:t>
            </a:r>
            <a:r>
              <a:rPr lang="fr-FR" dirty="0"/>
              <a:t>:</a:t>
            </a:r>
          </a:p>
          <a:p>
            <a:pPr marL="0" indent="0">
              <a:buNone/>
            </a:pPr>
            <a:r>
              <a:rPr lang="fr-FR" dirty="0"/>
              <a:t>	Sélectionner un Domaine de formation et un Centre d’intérêt</a:t>
            </a:r>
          </a:p>
          <a:p>
            <a:pPr marL="0" indent="0">
              <a:buNone/>
            </a:pPr>
            <a:r>
              <a:rPr lang="fr-FR" dirty="0"/>
              <a:t>	 et choisir un métier proposé sur le bas de l’écran.</a:t>
            </a:r>
          </a:p>
          <a:p>
            <a:pPr marL="0" indent="0">
              <a:buNone/>
            </a:pPr>
            <a:endParaRPr lang="fr-FR" dirty="0"/>
          </a:p>
          <a:p>
            <a:pPr marL="0" indent="0">
              <a:buNone/>
            </a:pPr>
            <a:endParaRPr lang="fr-FR" dirty="0"/>
          </a:p>
          <a:p>
            <a:pPr marL="0" indent="0">
              <a:buNone/>
            </a:pPr>
            <a:endParaRPr lang="fr-FR" dirty="0"/>
          </a:p>
          <a:p>
            <a:pPr marL="0" indent="0">
              <a:buNone/>
            </a:pPr>
            <a:endParaRPr lang="fr-FR" dirty="0"/>
          </a:p>
          <a:p>
            <a:r>
              <a:rPr lang="fr-FR" dirty="0"/>
              <a:t>Période 4 Diapo 15,16,...-Interview: Créer un questionnaire pour interviewer un professionnel sur son métier. Le tester avec ses parents, rectifier les questions si besoin. </a:t>
            </a:r>
            <a:r>
              <a:rPr lang="fr-FR" sz="1300" dirty="0"/>
              <a:t>	</a:t>
            </a:r>
          </a:p>
          <a:p>
            <a:pPr marL="0" indent="0">
              <a:buNone/>
            </a:pPr>
            <a:r>
              <a:rPr lang="fr-FR" sz="2200" dirty="0"/>
              <a:t>-Aide: </a:t>
            </a:r>
          </a:p>
          <a:p>
            <a:pPr marL="0" indent="0">
              <a:buNone/>
            </a:pPr>
            <a:r>
              <a:rPr lang="fr-FR" sz="2200" dirty="0"/>
              <a:t>1)- saisir les mots clés suivants , </a:t>
            </a:r>
            <a:r>
              <a:rPr lang="fr-FR" sz="2200" i="1" dirty="0"/>
              <a:t>interview questionnaire métiers, </a:t>
            </a:r>
            <a:r>
              <a:rPr lang="fr-FR" sz="2200" dirty="0"/>
              <a:t> sur un moteur de recherche pour avoir des exemples de questionnaires</a:t>
            </a:r>
            <a:r>
              <a:rPr lang="fr-FR" sz="2200" i="1" dirty="0"/>
              <a:t>.</a:t>
            </a:r>
          </a:p>
          <a:p>
            <a:pPr marL="0" indent="0">
              <a:buNone/>
            </a:pPr>
            <a:r>
              <a:rPr lang="fr-FR" sz="2200" i="1" dirty="0"/>
              <a:t>2)- Faire le plan  de votre questionnaire en regroupant les questions par Rubriques (rémunération, conditions de travail, débouchés…) en vous aidant de la recherche</a:t>
            </a:r>
          </a:p>
          <a:p>
            <a:pPr marL="0" indent="0">
              <a:buNone/>
            </a:pPr>
            <a:r>
              <a:rPr lang="fr-FR" sz="2200" i="1" dirty="0"/>
              <a:t>3)-Rédiger, saisir les questions et les tester ensuite avec vos parents.</a:t>
            </a:r>
          </a:p>
          <a:p>
            <a:r>
              <a:rPr lang="fr-FR" dirty="0"/>
              <a:t>Période 5 Diapo 17 -Interview Vidéo en le filmant avec son smartphone et insertion sur la diapo.( Montage vidéo avec </a:t>
            </a:r>
            <a:r>
              <a:rPr lang="fr-FR" dirty="0" err="1"/>
              <a:t>CapCut</a:t>
            </a:r>
            <a:r>
              <a:rPr lang="fr-FR" dirty="0"/>
              <a:t>; </a:t>
            </a:r>
            <a:r>
              <a:rPr lang="fr-FR" dirty="0" err="1"/>
              <a:t>InShot</a:t>
            </a:r>
            <a:r>
              <a:rPr lang="fr-FR" dirty="0"/>
              <a:t> ou autres applications)</a:t>
            </a:r>
          </a:p>
          <a:p>
            <a:r>
              <a:rPr lang="fr-FR" dirty="0"/>
              <a:t>Bonus: Filmer l’interview d’un professionnel autre que ses parents.</a:t>
            </a:r>
          </a:p>
        </p:txBody>
      </p:sp>
      <p:pic>
        <p:nvPicPr>
          <p:cNvPr id="9" name="Image 8">
            <a:extLst>
              <a:ext uri="{FF2B5EF4-FFF2-40B4-BE49-F238E27FC236}">
                <a16:creationId xmlns:a16="http://schemas.microsoft.com/office/drawing/2014/main" id="{A7B3C521-BFFC-EF8D-0639-57FB342BED8D}"/>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718696" y="2359024"/>
            <a:ext cx="4454129" cy="1955800"/>
          </a:xfrm>
          <a:prstGeom prst="rect">
            <a:avLst/>
          </a:prstGeom>
        </p:spPr>
      </p:pic>
      <p:pic>
        <p:nvPicPr>
          <p:cNvPr id="11" name="Image 10">
            <a:extLst>
              <a:ext uri="{FF2B5EF4-FFF2-40B4-BE49-F238E27FC236}">
                <a16:creationId xmlns:a16="http://schemas.microsoft.com/office/drawing/2014/main" id="{56DF3569-7949-9BBB-F627-CDADC458930F}"/>
              </a:ext>
            </a:extLst>
          </p:cNvPr>
          <p:cNvPicPr>
            <a:picLocks noChangeAspect="1"/>
          </p:cNvPicPr>
          <p:nvPr/>
        </p:nvPicPr>
        <p:blipFill>
          <a:blip r:embed="rId3"/>
          <a:stretch>
            <a:fillRect/>
          </a:stretch>
        </p:blipFill>
        <p:spPr>
          <a:xfrm>
            <a:off x="3943349" y="3166730"/>
            <a:ext cx="2027243" cy="1148093"/>
          </a:xfrm>
          <a:prstGeom prst="rect">
            <a:avLst/>
          </a:prstGeom>
        </p:spPr>
      </p:pic>
    </p:spTree>
    <p:extLst>
      <p:ext uri="{BB962C8B-B14F-4D97-AF65-F5344CB8AC3E}">
        <p14:creationId xmlns:p14="http://schemas.microsoft.com/office/powerpoint/2010/main" val="3084544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a:extLst>
              <a:ext uri="{FF2B5EF4-FFF2-40B4-BE49-F238E27FC236}">
                <a16:creationId xmlns:a16="http://schemas.microsoft.com/office/drawing/2014/main" id="{CAB0BBB8-8506-2A55-9101-26F3FC47A367}"/>
              </a:ext>
            </a:extLst>
          </p:cNvPr>
          <p:cNvSpPr txBox="1"/>
          <p:nvPr/>
        </p:nvSpPr>
        <p:spPr>
          <a:xfrm>
            <a:off x="392728" y="187735"/>
            <a:ext cx="4567460" cy="369332"/>
          </a:xfrm>
          <a:prstGeom prst="rect">
            <a:avLst/>
          </a:prstGeom>
          <a:noFill/>
        </p:spPr>
        <p:txBody>
          <a:bodyPr wrap="square">
            <a:spAutoFit/>
          </a:bodyPr>
          <a:lstStyle/>
          <a:p>
            <a:r>
              <a:rPr lang="fr-FR" sz="1800" dirty="0"/>
              <a:t>Période 1(4</a:t>
            </a:r>
            <a:r>
              <a:rPr lang="fr-FR" sz="1800" baseline="30000" dirty="0"/>
              <a:t>ème</a:t>
            </a:r>
            <a:r>
              <a:rPr lang="fr-FR" sz="1800" dirty="0"/>
              <a:t>)</a:t>
            </a:r>
            <a:r>
              <a:rPr lang="fr-FR" dirty="0"/>
              <a:t> _ UN SECTEUR, 3 METIERS</a:t>
            </a:r>
            <a:r>
              <a:rPr lang="fr-FR" sz="1800" dirty="0"/>
              <a:t> </a:t>
            </a:r>
            <a:endParaRPr lang="fr-FR" dirty="0"/>
          </a:p>
        </p:txBody>
      </p:sp>
      <p:grpSp>
        <p:nvGrpSpPr>
          <p:cNvPr id="19" name="Groupe 18">
            <a:extLst>
              <a:ext uri="{FF2B5EF4-FFF2-40B4-BE49-F238E27FC236}">
                <a16:creationId xmlns:a16="http://schemas.microsoft.com/office/drawing/2014/main" id="{9D4BFAD7-615D-4B05-37C4-7C2529140340}"/>
              </a:ext>
            </a:extLst>
          </p:cNvPr>
          <p:cNvGrpSpPr/>
          <p:nvPr/>
        </p:nvGrpSpPr>
        <p:grpSpPr>
          <a:xfrm>
            <a:off x="4632531" y="773110"/>
            <a:ext cx="3067941" cy="5927724"/>
            <a:chOff x="4997864" y="1054691"/>
            <a:chExt cx="3067941" cy="5248543"/>
          </a:xfrm>
        </p:grpSpPr>
        <p:grpSp>
          <p:nvGrpSpPr>
            <p:cNvPr id="20" name="Groupe 19">
              <a:extLst>
                <a:ext uri="{FF2B5EF4-FFF2-40B4-BE49-F238E27FC236}">
                  <a16:creationId xmlns:a16="http://schemas.microsoft.com/office/drawing/2014/main" id="{7BEF5A53-F9BB-BDA1-F3E2-AF606BFF2CBD}"/>
                </a:ext>
              </a:extLst>
            </p:cNvPr>
            <p:cNvGrpSpPr/>
            <p:nvPr/>
          </p:nvGrpSpPr>
          <p:grpSpPr>
            <a:xfrm>
              <a:off x="4997864" y="1054691"/>
              <a:ext cx="3067941" cy="5248543"/>
              <a:chOff x="4997864" y="1054691"/>
              <a:chExt cx="3067941" cy="5248543"/>
            </a:xfrm>
          </p:grpSpPr>
          <p:sp>
            <p:nvSpPr>
              <p:cNvPr id="22" name="Rectangle : coins arrondis 21">
                <a:extLst>
                  <a:ext uri="{FF2B5EF4-FFF2-40B4-BE49-F238E27FC236}">
                    <a16:creationId xmlns:a16="http://schemas.microsoft.com/office/drawing/2014/main" id="{ADAEED48-696E-E06B-E996-0481610D748E}"/>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 coins arrondis 22">
                <a:extLst>
                  <a:ext uri="{FF2B5EF4-FFF2-40B4-BE49-F238E27FC236}">
                    <a16:creationId xmlns:a16="http://schemas.microsoft.com/office/drawing/2014/main" id="{E8F17D7C-0F0D-1B4C-9B04-38FE2D267141}"/>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1" name="ZoneTexte 20">
              <a:extLst>
                <a:ext uri="{FF2B5EF4-FFF2-40B4-BE49-F238E27FC236}">
                  <a16:creationId xmlns:a16="http://schemas.microsoft.com/office/drawing/2014/main" id="{50575E4E-02B0-DA5C-E342-86580B67A090}"/>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p>
          </p:txBody>
        </p:sp>
      </p:grpSp>
      <p:grpSp>
        <p:nvGrpSpPr>
          <p:cNvPr id="24" name="Groupe 23">
            <a:extLst>
              <a:ext uri="{FF2B5EF4-FFF2-40B4-BE49-F238E27FC236}">
                <a16:creationId xmlns:a16="http://schemas.microsoft.com/office/drawing/2014/main" id="{C9A60085-3A71-F8E4-BE13-8978A95B9524}"/>
              </a:ext>
            </a:extLst>
          </p:cNvPr>
          <p:cNvGrpSpPr/>
          <p:nvPr/>
        </p:nvGrpSpPr>
        <p:grpSpPr>
          <a:xfrm>
            <a:off x="8696769" y="742541"/>
            <a:ext cx="3067941" cy="5927724"/>
            <a:chOff x="4997864" y="1054691"/>
            <a:chExt cx="3067941" cy="5248543"/>
          </a:xfrm>
        </p:grpSpPr>
        <p:grpSp>
          <p:nvGrpSpPr>
            <p:cNvPr id="25" name="Groupe 24">
              <a:extLst>
                <a:ext uri="{FF2B5EF4-FFF2-40B4-BE49-F238E27FC236}">
                  <a16:creationId xmlns:a16="http://schemas.microsoft.com/office/drawing/2014/main" id="{C9B5843F-8BA0-5E44-D496-989AA33AE7DE}"/>
                </a:ext>
              </a:extLst>
            </p:cNvPr>
            <p:cNvGrpSpPr/>
            <p:nvPr/>
          </p:nvGrpSpPr>
          <p:grpSpPr>
            <a:xfrm>
              <a:off x="4997864" y="1054691"/>
              <a:ext cx="3067941" cy="5248543"/>
              <a:chOff x="4997864" y="1054691"/>
              <a:chExt cx="3067941" cy="5248543"/>
            </a:xfrm>
          </p:grpSpPr>
          <p:sp>
            <p:nvSpPr>
              <p:cNvPr id="28" name="Rectangle : coins arrondis 27">
                <a:extLst>
                  <a:ext uri="{FF2B5EF4-FFF2-40B4-BE49-F238E27FC236}">
                    <a16:creationId xmlns:a16="http://schemas.microsoft.com/office/drawing/2014/main" id="{61AAB04E-9E90-F99A-A3D6-EEF2FE2D60F2}"/>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Rectangle : coins arrondis 28">
                <a:extLst>
                  <a:ext uri="{FF2B5EF4-FFF2-40B4-BE49-F238E27FC236}">
                    <a16:creationId xmlns:a16="http://schemas.microsoft.com/office/drawing/2014/main" id="{C59C6492-EF37-E914-5840-3AC36CD47048}"/>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ZoneTexte 26">
              <a:extLst>
                <a:ext uri="{FF2B5EF4-FFF2-40B4-BE49-F238E27FC236}">
                  <a16:creationId xmlns:a16="http://schemas.microsoft.com/office/drawing/2014/main" id="{7137DF1E-177C-5930-E826-CE78D81433A9}"/>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 name="Groupe 1">
            <a:extLst>
              <a:ext uri="{FF2B5EF4-FFF2-40B4-BE49-F238E27FC236}">
                <a16:creationId xmlns:a16="http://schemas.microsoft.com/office/drawing/2014/main" id="{A4EB85AB-A8FA-231B-48B1-08AB2B572A6F}"/>
              </a:ext>
            </a:extLst>
          </p:cNvPr>
          <p:cNvGrpSpPr/>
          <p:nvPr/>
        </p:nvGrpSpPr>
        <p:grpSpPr>
          <a:xfrm>
            <a:off x="706447" y="742541"/>
            <a:ext cx="3067941" cy="5927724"/>
            <a:chOff x="4997864" y="1054691"/>
            <a:chExt cx="3067941" cy="5248543"/>
          </a:xfrm>
        </p:grpSpPr>
        <p:grpSp>
          <p:nvGrpSpPr>
            <p:cNvPr id="3" name="Groupe 2">
              <a:extLst>
                <a:ext uri="{FF2B5EF4-FFF2-40B4-BE49-F238E27FC236}">
                  <a16:creationId xmlns:a16="http://schemas.microsoft.com/office/drawing/2014/main" id="{DA3FE17D-542F-B1BA-C4F8-5E59C2BF4D15}"/>
                </a:ext>
              </a:extLst>
            </p:cNvPr>
            <p:cNvGrpSpPr/>
            <p:nvPr/>
          </p:nvGrpSpPr>
          <p:grpSpPr>
            <a:xfrm>
              <a:off x="4997864" y="1054691"/>
              <a:ext cx="3067941" cy="5248543"/>
              <a:chOff x="4997864" y="1054691"/>
              <a:chExt cx="3067941" cy="5248543"/>
            </a:xfrm>
          </p:grpSpPr>
          <p:sp>
            <p:nvSpPr>
              <p:cNvPr id="6" name="Rectangle : coins arrondis 5">
                <a:extLst>
                  <a:ext uri="{FF2B5EF4-FFF2-40B4-BE49-F238E27FC236}">
                    <a16:creationId xmlns:a16="http://schemas.microsoft.com/office/drawing/2014/main" id="{E47FA6CA-3F42-3C09-A812-12C5113DBAA8}"/>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 coins arrondis 6">
                <a:extLst>
                  <a:ext uri="{FF2B5EF4-FFF2-40B4-BE49-F238E27FC236}">
                    <a16:creationId xmlns:a16="http://schemas.microsoft.com/office/drawing/2014/main" id="{87BB615C-755C-C169-001E-0FEF669DF46C}"/>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 name="ZoneTexte 3">
              <a:extLst>
                <a:ext uri="{FF2B5EF4-FFF2-40B4-BE49-F238E27FC236}">
                  <a16:creationId xmlns:a16="http://schemas.microsoft.com/office/drawing/2014/main" id="{68FEF80E-B81D-4AD0-B315-BE899F455AED}"/>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Tree>
    <p:extLst>
      <p:ext uri="{BB962C8B-B14F-4D97-AF65-F5344CB8AC3E}">
        <p14:creationId xmlns:p14="http://schemas.microsoft.com/office/powerpoint/2010/main" val="75455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e 17">
            <a:extLst>
              <a:ext uri="{FF2B5EF4-FFF2-40B4-BE49-F238E27FC236}">
                <a16:creationId xmlns:a16="http://schemas.microsoft.com/office/drawing/2014/main" id="{E8433983-A5C0-00B6-B867-6F5D099EC617}"/>
              </a:ext>
            </a:extLst>
          </p:cNvPr>
          <p:cNvGrpSpPr/>
          <p:nvPr/>
        </p:nvGrpSpPr>
        <p:grpSpPr>
          <a:xfrm>
            <a:off x="4683806" y="742541"/>
            <a:ext cx="3067941" cy="5927724"/>
            <a:chOff x="4997864" y="1054691"/>
            <a:chExt cx="3067941" cy="5248543"/>
          </a:xfrm>
        </p:grpSpPr>
        <p:grpSp>
          <p:nvGrpSpPr>
            <p:cNvPr id="19" name="Groupe 18">
              <a:extLst>
                <a:ext uri="{FF2B5EF4-FFF2-40B4-BE49-F238E27FC236}">
                  <a16:creationId xmlns:a16="http://schemas.microsoft.com/office/drawing/2014/main" id="{4DFF5D59-2A0C-4C3F-6DDD-0AA03977D000}"/>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2585AD17-6A9B-1133-6DB3-967C63C550BE}"/>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41F0ECFE-708F-F36C-BD16-1D402E2F3738}"/>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78232B72-4080-F62E-97E7-BB08F5F563FC}"/>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FFCCDD9B-8BBC-A7BE-097D-22A1F451543C}"/>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5BAB36CA-4127-FBBB-E6AB-650987DDD6D2}"/>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9BB1906C-3FAC-C99B-8D63-274890C97907}"/>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847D7C46-8548-75C1-6D18-94DF180E6A7A}"/>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B958EC1E-E273-9711-B71E-E8471B51D34D}"/>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3E46FB3D-1307-38D5-63DB-A63717CC6C95}"/>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66C46B21-9E3F-2755-BEC8-3BA254BE0A00}"/>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38B2EAE4-FA9C-8A4D-FFF4-E6509DEA0156}"/>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CB815366-C8D9-9877-9027-3E61C91B70C9}"/>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ED2157BA-4C1E-32DD-3660-4E6741565623}"/>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2" name="ZoneTexte 1">
            <a:extLst>
              <a:ext uri="{FF2B5EF4-FFF2-40B4-BE49-F238E27FC236}">
                <a16:creationId xmlns:a16="http://schemas.microsoft.com/office/drawing/2014/main" id="{CB2CA4CB-CC7E-2FCE-7278-D9955A8863F8}"/>
              </a:ext>
            </a:extLst>
          </p:cNvPr>
          <p:cNvSpPr txBox="1"/>
          <p:nvPr/>
        </p:nvSpPr>
        <p:spPr>
          <a:xfrm>
            <a:off x="402004" y="199787"/>
            <a:ext cx="4281800" cy="369332"/>
          </a:xfrm>
          <a:prstGeom prst="rect">
            <a:avLst/>
          </a:prstGeom>
          <a:noFill/>
        </p:spPr>
        <p:txBody>
          <a:bodyPr wrap="square">
            <a:spAutoFit/>
          </a:bodyPr>
          <a:lstStyle/>
          <a:p>
            <a:r>
              <a:rPr lang="fr-FR" sz="1800" dirty="0"/>
              <a:t>Période </a:t>
            </a:r>
            <a:r>
              <a:rPr lang="fr-FR" dirty="0"/>
              <a:t>2</a:t>
            </a:r>
            <a:r>
              <a:rPr lang="fr-FR" sz="1800" dirty="0"/>
              <a:t>(4</a:t>
            </a:r>
            <a:r>
              <a:rPr lang="fr-FR" sz="1800" baseline="30000" dirty="0"/>
              <a:t>ème</a:t>
            </a:r>
            <a:r>
              <a:rPr lang="fr-FR" sz="1800" dirty="0"/>
              <a:t>) </a:t>
            </a:r>
            <a:r>
              <a:rPr lang="fr-FR" dirty="0"/>
              <a:t>_ UN SECTEUR, 3 METIERS </a:t>
            </a:r>
          </a:p>
        </p:txBody>
      </p:sp>
    </p:spTree>
    <p:extLst>
      <p:ext uri="{BB962C8B-B14F-4D97-AF65-F5344CB8AC3E}">
        <p14:creationId xmlns:p14="http://schemas.microsoft.com/office/powerpoint/2010/main" val="2356126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C3F15-7D3F-8786-1981-D953A1B63ED7}"/>
            </a:ext>
          </a:extLst>
        </p:cNvPr>
        <p:cNvGrpSpPr/>
        <p:nvPr/>
      </p:nvGrpSpPr>
      <p:grpSpPr>
        <a:xfrm>
          <a:off x="0" y="0"/>
          <a:ext cx="0" cy="0"/>
          <a:chOff x="0" y="0"/>
          <a:chExt cx="0" cy="0"/>
        </a:xfrm>
      </p:grpSpPr>
      <p:grpSp>
        <p:nvGrpSpPr>
          <p:cNvPr id="18" name="Groupe 17">
            <a:extLst>
              <a:ext uri="{FF2B5EF4-FFF2-40B4-BE49-F238E27FC236}">
                <a16:creationId xmlns:a16="http://schemas.microsoft.com/office/drawing/2014/main" id="{D069AD84-EA14-9C3E-325D-C66FD9AC648C}"/>
              </a:ext>
            </a:extLst>
          </p:cNvPr>
          <p:cNvGrpSpPr/>
          <p:nvPr/>
        </p:nvGrpSpPr>
        <p:grpSpPr>
          <a:xfrm>
            <a:off x="4683806" y="742541"/>
            <a:ext cx="3067941" cy="5927724"/>
            <a:chOff x="4997864" y="1054691"/>
            <a:chExt cx="3067941" cy="5248543"/>
          </a:xfrm>
        </p:grpSpPr>
        <p:grpSp>
          <p:nvGrpSpPr>
            <p:cNvPr id="19" name="Groupe 18">
              <a:extLst>
                <a:ext uri="{FF2B5EF4-FFF2-40B4-BE49-F238E27FC236}">
                  <a16:creationId xmlns:a16="http://schemas.microsoft.com/office/drawing/2014/main" id="{B54567C2-2C61-77BC-0ED4-3F33EF57A2CF}"/>
                </a:ext>
              </a:extLst>
            </p:cNvPr>
            <p:cNvGrpSpPr/>
            <p:nvPr/>
          </p:nvGrpSpPr>
          <p:grpSpPr>
            <a:xfrm>
              <a:off x="4997864" y="1054691"/>
              <a:ext cx="3067941" cy="5248543"/>
              <a:chOff x="4997864" y="1054691"/>
              <a:chExt cx="3067941" cy="5248543"/>
            </a:xfrm>
          </p:grpSpPr>
          <p:sp>
            <p:nvSpPr>
              <p:cNvPr id="21" name="Rectangle : coins arrondis 20">
                <a:extLst>
                  <a:ext uri="{FF2B5EF4-FFF2-40B4-BE49-F238E27FC236}">
                    <a16:creationId xmlns:a16="http://schemas.microsoft.com/office/drawing/2014/main" id="{2D112222-DEE7-B6F6-3523-E15AEDA16C4C}"/>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 coins arrondis 21">
                <a:extLst>
                  <a:ext uri="{FF2B5EF4-FFF2-40B4-BE49-F238E27FC236}">
                    <a16:creationId xmlns:a16="http://schemas.microsoft.com/office/drawing/2014/main" id="{8F7B0FBF-2C32-B334-CF22-F6DCD48CFB7C}"/>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0" name="ZoneTexte 19">
              <a:extLst>
                <a:ext uri="{FF2B5EF4-FFF2-40B4-BE49-F238E27FC236}">
                  <a16:creationId xmlns:a16="http://schemas.microsoft.com/office/drawing/2014/main" id="{023CC6F1-AFCF-4037-ED92-59B8054853C0}"/>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3" name="Groupe 22">
            <a:extLst>
              <a:ext uri="{FF2B5EF4-FFF2-40B4-BE49-F238E27FC236}">
                <a16:creationId xmlns:a16="http://schemas.microsoft.com/office/drawing/2014/main" id="{3DD3EA8D-8B88-970B-0E8C-0BE5BD35EDBF}"/>
              </a:ext>
            </a:extLst>
          </p:cNvPr>
          <p:cNvGrpSpPr/>
          <p:nvPr/>
        </p:nvGrpSpPr>
        <p:grpSpPr>
          <a:xfrm>
            <a:off x="8696769" y="742541"/>
            <a:ext cx="3067941" cy="5927724"/>
            <a:chOff x="4997864" y="1054691"/>
            <a:chExt cx="3067941" cy="5248543"/>
          </a:xfrm>
        </p:grpSpPr>
        <p:grpSp>
          <p:nvGrpSpPr>
            <p:cNvPr id="24" name="Groupe 23">
              <a:extLst>
                <a:ext uri="{FF2B5EF4-FFF2-40B4-BE49-F238E27FC236}">
                  <a16:creationId xmlns:a16="http://schemas.microsoft.com/office/drawing/2014/main" id="{C5CDBD4D-176A-D7E8-28F0-2826C92CC539}"/>
                </a:ext>
              </a:extLst>
            </p:cNvPr>
            <p:cNvGrpSpPr/>
            <p:nvPr/>
          </p:nvGrpSpPr>
          <p:grpSpPr>
            <a:xfrm>
              <a:off x="4997864" y="1054691"/>
              <a:ext cx="3067941" cy="5248543"/>
              <a:chOff x="4997864" y="1054691"/>
              <a:chExt cx="3067941" cy="5248543"/>
            </a:xfrm>
          </p:grpSpPr>
          <p:sp>
            <p:nvSpPr>
              <p:cNvPr id="26" name="Rectangle : coins arrondis 25">
                <a:extLst>
                  <a:ext uri="{FF2B5EF4-FFF2-40B4-BE49-F238E27FC236}">
                    <a16:creationId xmlns:a16="http://schemas.microsoft.com/office/drawing/2014/main" id="{5B9FD05E-2187-8E22-A69C-3B6F3AE41E6C}"/>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 coins arrondis 26">
                <a:extLst>
                  <a:ext uri="{FF2B5EF4-FFF2-40B4-BE49-F238E27FC236}">
                    <a16:creationId xmlns:a16="http://schemas.microsoft.com/office/drawing/2014/main" id="{42605480-2DA0-CDCC-A09A-CF2CEAB91286}"/>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5" name="ZoneTexte 24">
              <a:extLst>
                <a:ext uri="{FF2B5EF4-FFF2-40B4-BE49-F238E27FC236}">
                  <a16:creationId xmlns:a16="http://schemas.microsoft.com/office/drawing/2014/main" id="{474C0B02-858C-E91A-EA29-446111D85F06}"/>
                </a:ext>
              </a:extLst>
            </p:cNvPr>
            <p:cNvSpPr txBox="1"/>
            <p:nvPr/>
          </p:nvSpPr>
          <p:spPr>
            <a:xfrm>
              <a:off x="5151690" y="1692067"/>
              <a:ext cx="2753170" cy="3624415"/>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dirty="0"/>
            </a:p>
            <a:p>
              <a:endParaRPr lang="fr-FR" sz="1000" b="1"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grpSp>
        <p:nvGrpSpPr>
          <p:cNvPr id="28" name="Groupe 27">
            <a:extLst>
              <a:ext uri="{FF2B5EF4-FFF2-40B4-BE49-F238E27FC236}">
                <a16:creationId xmlns:a16="http://schemas.microsoft.com/office/drawing/2014/main" id="{2FEC2F96-D135-63C4-A6F0-DCB897E58B5C}"/>
              </a:ext>
            </a:extLst>
          </p:cNvPr>
          <p:cNvGrpSpPr/>
          <p:nvPr/>
        </p:nvGrpSpPr>
        <p:grpSpPr>
          <a:xfrm>
            <a:off x="722118" y="773110"/>
            <a:ext cx="3067941" cy="5927724"/>
            <a:chOff x="4997864" y="1054691"/>
            <a:chExt cx="3067941" cy="5248543"/>
          </a:xfrm>
        </p:grpSpPr>
        <p:grpSp>
          <p:nvGrpSpPr>
            <p:cNvPr id="29" name="Groupe 28">
              <a:extLst>
                <a:ext uri="{FF2B5EF4-FFF2-40B4-BE49-F238E27FC236}">
                  <a16:creationId xmlns:a16="http://schemas.microsoft.com/office/drawing/2014/main" id="{345F6BB7-C693-FFA1-EDB3-4F7D44E94625}"/>
                </a:ext>
              </a:extLst>
            </p:cNvPr>
            <p:cNvGrpSpPr/>
            <p:nvPr/>
          </p:nvGrpSpPr>
          <p:grpSpPr>
            <a:xfrm>
              <a:off x="4997864" y="1054691"/>
              <a:ext cx="3067941" cy="5248543"/>
              <a:chOff x="4997864" y="1054691"/>
              <a:chExt cx="3067941" cy="5248543"/>
            </a:xfrm>
          </p:grpSpPr>
          <p:sp>
            <p:nvSpPr>
              <p:cNvPr id="31" name="Rectangle : coins arrondis 30">
                <a:extLst>
                  <a:ext uri="{FF2B5EF4-FFF2-40B4-BE49-F238E27FC236}">
                    <a16:creationId xmlns:a16="http://schemas.microsoft.com/office/drawing/2014/main" id="{DBE21BBD-0F68-8946-9F47-8904F670F904}"/>
                  </a:ext>
                </a:extLst>
              </p:cNvPr>
              <p:cNvSpPr/>
              <p:nvPr/>
            </p:nvSpPr>
            <p:spPr>
              <a:xfrm>
                <a:off x="4997864" y="1054691"/>
                <a:ext cx="3067941" cy="5248543"/>
              </a:xfrm>
              <a:prstGeom prst="roundRect">
                <a:avLst>
                  <a:gd name="adj" fmla="val 35262"/>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 coins arrondis 31">
                <a:extLst>
                  <a:ext uri="{FF2B5EF4-FFF2-40B4-BE49-F238E27FC236}">
                    <a16:creationId xmlns:a16="http://schemas.microsoft.com/office/drawing/2014/main" id="{D6C15793-CDEE-C1C0-568A-AF09782CA2B4}"/>
                  </a:ext>
                </a:extLst>
              </p:cNvPr>
              <p:cNvSpPr/>
              <p:nvPr/>
            </p:nvSpPr>
            <p:spPr>
              <a:xfrm>
                <a:off x="5074063" y="1146565"/>
                <a:ext cx="2915541" cy="5118931"/>
              </a:xfrm>
              <a:prstGeom prst="roundRect">
                <a:avLst>
                  <a:gd name="adj" fmla="val 35262"/>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0" name="ZoneTexte 29">
              <a:extLst>
                <a:ext uri="{FF2B5EF4-FFF2-40B4-BE49-F238E27FC236}">
                  <a16:creationId xmlns:a16="http://schemas.microsoft.com/office/drawing/2014/main" id="{A4779D1D-AF0D-4DB3-689A-37664A6E9180}"/>
                </a:ext>
              </a:extLst>
            </p:cNvPr>
            <p:cNvSpPr txBox="1"/>
            <p:nvPr/>
          </p:nvSpPr>
          <p:spPr>
            <a:xfrm>
              <a:off x="5151690" y="1692067"/>
              <a:ext cx="2753170" cy="3651667"/>
            </a:xfrm>
            <a:prstGeom prst="rect">
              <a:avLst/>
            </a:prstGeom>
            <a:noFill/>
          </p:spPr>
          <p:txBody>
            <a:bodyPr wrap="square" rtlCol="0">
              <a:spAutoFit/>
            </a:bodyPr>
            <a:lstStyle/>
            <a:p>
              <a:r>
                <a:rPr lang="fr-FR" sz="1200" b="1" dirty="0"/>
                <a:t>Site choisi: </a:t>
              </a:r>
            </a:p>
            <a:p>
              <a:r>
                <a:rPr lang="fr-FR" sz="1200" b="1" dirty="0"/>
                <a:t>Nom du métier: </a:t>
              </a:r>
            </a:p>
            <a:p>
              <a:r>
                <a:rPr lang="fr-FR" sz="1200" b="1" dirty="0"/>
                <a:t>Lien de la vidéo: </a:t>
              </a:r>
            </a:p>
            <a:p>
              <a:endParaRPr lang="fr-FR" sz="1200" b="1" dirty="0"/>
            </a:p>
            <a:p>
              <a:endParaRPr lang="fr-FR" sz="1200" dirty="0"/>
            </a:p>
            <a:p>
              <a:r>
                <a:rPr lang="fr-FR" sz="1200" b="1" dirty="0"/>
                <a:t>Secteur: </a:t>
              </a:r>
              <a:endParaRPr lang="fr-FR" sz="1200" dirty="0"/>
            </a:p>
            <a:p>
              <a:r>
                <a:rPr lang="fr-FR" sz="1200" b="1" dirty="0"/>
                <a:t>Qualités ou compétences requises :</a:t>
              </a:r>
            </a:p>
            <a:p>
              <a:r>
                <a:rPr lang="fr-FR" sz="1000" b="1" dirty="0"/>
                <a:t>(recherche sur onisep.fr, rubrique métier)</a:t>
              </a:r>
            </a:p>
            <a:p>
              <a:endParaRPr lang="fr-FR" sz="1200" b="1" dirty="0"/>
            </a:p>
            <a:p>
              <a:endParaRPr lang="fr-FR" sz="1200" dirty="0"/>
            </a:p>
            <a:p>
              <a:endParaRPr lang="fr-FR" sz="1200" dirty="0"/>
            </a:p>
            <a:p>
              <a:endParaRPr lang="fr-FR" sz="1200" dirty="0"/>
            </a:p>
            <a:p>
              <a:endParaRPr lang="fr-FR" sz="1200" dirty="0"/>
            </a:p>
            <a:p>
              <a:endParaRPr lang="fr-FR" sz="1200" dirty="0"/>
            </a:p>
            <a:p>
              <a:r>
                <a:rPr lang="fr-FR" sz="1200" b="1" dirty="0"/>
                <a:t>Difficultés, intérêt du métiers , conditions de travail, lieux d’exercices:</a:t>
              </a:r>
            </a:p>
            <a:p>
              <a:endParaRPr lang="fr-FR" sz="1200" dirty="0"/>
            </a:p>
            <a:p>
              <a:endParaRPr lang="fr-FR" sz="1200" dirty="0"/>
            </a:p>
            <a:p>
              <a:endParaRPr lang="fr-FR" sz="1200" dirty="0"/>
            </a:p>
            <a:p>
              <a:endParaRPr lang="fr-FR" sz="1200" dirty="0"/>
            </a:p>
            <a:p>
              <a:endParaRPr lang="fr-FR" sz="1200" dirty="0"/>
            </a:p>
            <a:p>
              <a:r>
                <a:rPr lang="fr-FR" sz="1200" b="1" dirty="0"/>
                <a:t>Salaire( s’il est présenté):</a:t>
              </a:r>
              <a:endParaRPr lang="fr-FR" sz="1200" dirty="0"/>
            </a:p>
          </p:txBody>
        </p:sp>
      </p:grpSp>
      <p:sp>
        <p:nvSpPr>
          <p:cNvPr id="2" name="ZoneTexte 1">
            <a:extLst>
              <a:ext uri="{FF2B5EF4-FFF2-40B4-BE49-F238E27FC236}">
                <a16:creationId xmlns:a16="http://schemas.microsoft.com/office/drawing/2014/main" id="{9397A35B-4542-EED4-B896-EDEFAE852A7C}"/>
              </a:ext>
            </a:extLst>
          </p:cNvPr>
          <p:cNvSpPr txBox="1"/>
          <p:nvPr/>
        </p:nvSpPr>
        <p:spPr>
          <a:xfrm>
            <a:off x="402004" y="199787"/>
            <a:ext cx="6783800" cy="369332"/>
          </a:xfrm>
          <a:prstGeom prst="rect">
            <a:avLst/>
          </a:prstGeom>
          <a:noFill/>
        </p:spPr>
        <p:txBody>
          <a:bodyPr wrap="square">
            <a:spAutoFit/>
          </a:bodyPr>
          <a:lstStyle/>
          <a:p>
            <a:r>
              <a:rPr lang="fr-FR" sz="1800" dirty="0"/>
              <a:t>Période 3(4</a:t>
            </a:r>
            <a:r>
              <a:rPr lang="fr-FR" sz="1800" baseline="30000" dirty="0"/>
              <a:t>ème</a:t>
            </a:r>
            <a:r>
              <a:rPr lang="fr-FR" sz="1800" dirty="0"/>
              <a:t>) </a:t>
            </a:r>
            <a:r>
              <a:rPr lang="fr-FR" dirty="0"/>
              <a:t>_ </a:t>
            </a:r>
            <a:r>
              <a:rPr lang="fr-FR" sz="1800" dirty="0"/>
              <a:t>RECHERCHER UN METIER</a:t>
            </a:r>
            <a:endParaRPr lang="fr-FR" dirty="0"/>
          </a:p>
        </p:txBody>
      </p:sp>
    </p:spTree>
    <p:extLst>
      <p:ext uri="{BB962C8B-B14F-4D97-AF65-F5344CB8AC3E}">
        <p14:creationId xmlns:p14="http://schemas.microsoft.com/office/powerpoint/2010/main" val="800915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F2B9B3A-7041-939A-597A-8AA9B609161A}"/>
              </a:ext>
            </a:extLst>
          </p:cNvPr>
          <p:cNvSpPr txBox="1"/>
          <p:nvPr/>
        </p:nvSpPr>
        <p:spPr>
          <a:xfrm>
            <a:off x="402004" y="199787"/>
            <a:ext cx="1802811" cy="369332"/>
          </a:xfrm>
          <a:prstGeom prst="rect">
            <a:avLst/>
          </a:prstGeom>
          <a:noFill/>
        </p:spPr>
        <p:txBody>
          <a:bodyPr wrap="square">
            <a:spAutoFit/>
          </a:bodyPr>
          <a:lstStyle/>
          <a:p>
            <a:r>
              <a:rPr lang="fr-FR" sz="1800" dirty="0"/>
              <a:t>Période 4(4</a:t>
            </a:r>
            <a:r>
              <a:rPr lang="fr-FR" sz="1800" baseline="30000" dirty="0"/>
              <a:t>ème</a:t>
            </a:r>
            <a:r>
              <a:rPr lang="fr-FR" sz="1800" dirty="0"/>
              <a:t>) </a:t>
            </a:r>
            <a:endParaRPr lang="fr-FR" dirty="0"/>
          </a:p>
        </p:txBody>
      </p:sp>
      <p:sp>
        <p:nvSpPr>
          <p:cNvPr id="5" name="ZoneTexte 4">
            <a:extLst>
              <a:ext uri="{FF2B5EF4-FFF2-40B4-BE49-F238E27FC236}">
                <a16:creationId xmlns:a16="http://schemas.microsoft.com/office/drawing/2014/main" id="{C278BE7F-930E-176F-7525-AE627DD896AD}"/>
              </a:ext>
            </a:extLst>
          </p:cNvPr>
          <p:cNvSpPr txBox="1"/>
          <p:nvPr/>
        </p:nvSpPr>
        <p:spPr>
          <a:xfrm>
            <a:off x="2502846" y="182780"/>
            <a:ext cx="8367404" cy="923330"/>
          </a:xfrm>
          <a:prstGeom prst="rect">
            <a:avLst/>
          </a:prstGeom>
          <a:noFill/>
        </p:spPr>
        <p:txBody>
          <a:bodyPr wrap="square">
            <a:spAutoFit/>
          </a:bodyPr>
          <a:lstStyle/>
          <a:p>
            <a:r>
              <a:rPr lang="fr-FR" sz="1800" dirty="0"/>
              <a:t>Mon questionnaire d’interview: Je saisi les questions après les avoir testés avec mes parents. Je saisi les réponses obligatoirement si je ne suis pas en mesure de faire une vidéo. Je peux insérer des diapos pour me donner plus de place dans ma saisie.</a:t>
            </a:r>
            <a:endParaRPr lang="fr-FR" dirty="0"/>
          </a:p>
        </p:txBody>
      </p:sp>
      <p:sp>
        <p:nvSpPr>
          <p:cNvPr id="6" name="ZoneTexte 5">
            <a:extLst>
              <a:ext uri="{FF2B5EF4-FFF2-40B4-BE49-F238E27FC236}">
                <a16:creationId xmlns:a16="http://schemas.microsoft.com/office/drawing/2014/main" id="{80F91B1E-0C69-B109-AC03-0375A3B1253C}"/>
              </a:ext>
            </a:extLst>
          </p:cNvPr>
          <p:cNvSpPr txBox="1"/>
          <p:nvPr/>
        </p:nvSpPr>
        <p:spPr>
          <a:xfrm>
            <a:off x="580868" y="1643101"/>
            <a:ext cx="10844613" cy="1477328"/>
          </a:xfrm>
          <a:prstGeom prst="rect">
            <a:avLst/>
          </a:prstGeom>
          <a:noFill/>
        </p:spPr>
        <p:txBody>
          <a:bodyPr wrap="square" rtlCol="0">
            <a:spAutoFit/>
          </a:bodyPr>
          <a:lstStyle/>
          <a:p>
            <a:r>
              <a:rPr lang="fr-FR" dirty="0"/>
              <a:t>Rubrique 1-…</a:t>
            </a:r>
          </a:p>
          <a:p>
            <a:r>
              <a:rPr lang="fr-FR" dirty="0"/>
              <a:t>Q1-…</a:t>
            </a:r>
          </a:p>
          <a:p>
            <a:r>
              <a:rPr lang="fr-FR" dirty="0"/>
              <a:t>R1…</a:t>
            </a:r>
          </a:p>
          <a:p>
            <a:r>
              <a:rPr lang="fr-FR" dirty="0"/>
              <a:t>Q2-….</a:t>
            </a:r>
          </a:p>
          <a:p>
            <a:r>
              <a:rPr lang="fr-FR" dirty="0"/>
              <a:t>R2…</a:t>
            </a:r>
          </a:p>
        </p:txBody>
      </p:sp>
      <p:sp>
        <p:nvSpPr>
          <p:cNvPr id="2" name="ZoneTexte 1">
            <a:extLst>
              <a:ext uri="{FF2B5EF4-FFF2-40B4-BE49-F238E27FC236}">
                <a16:creationId xmlns:a16="http://schemas.microsoft.com/office/drawing/2014/main" id="{15B0A91A-F237-B898-B4EA-4B4C403DBF66}"/>
              </a:ext>
            </a:extLst>
          </p:cNvPr>
          <p:cNvSpPr txBox="1"/>
          <p:nvPr/>
        </p:nvSpPr>
        <p:spPr>
          <a:xfrm>
            <a:off x="580869" y="1106110"/>
            <a:ext cx="10844613" cy="369332"/>
          </a:xfrm>
          <a:prstGeom prst="rect">
            <a:avLst/>
          </a:prstGeom>
          <a:noFill/>
        </p:spPr>
        <p:txBody>
          <a:bodyPr wrap="square" rtlCol="0">
            <a:spAutoFit/>
          </a:bodyPr>
          <a:lstStyle/>
          <a:p>
            <a:r>
              <a:rPr lang="fr-FR" dirty="0"/>
              <a:t>Interview de …………………………………………………………. Sur le métier de…………………………………………………..</a:t>
            </a:r>
          </a:p>
        </p:txBody>
      </p:sp>
      <p:sp>
        <p:nvSpPr>
          <p:cNvPr id="7" name="ZoneTexte 6">
            <a:extLst>
              <a:ext uri="{FF2B5EF4-FFF2-40B4-BE49-F238E27FC236}">
                <a16:creationId xmlns:a16="http://schemas.microsoft.com/office/drawing/2014/main" id="{80F91B1E-0C69-B109-AC03-0375A3B1253C}"/>
              </a:ext>
            </a:extLst>
          </p:cNvPr>
          <p:cNvSpPr txBox="1"/>
          <p:nvPr/>
        </p:nvSpPr>
        <p:spPr>
          <a:xfrm>
            <a:off x="580868" y="3192039"/>
            <a:ext cx="10844613" cy="1477328"/>
          </a:xfrm>
          <a:prstGeom prst="rect">
            <a:avLst/>
          </a:prstGeom>
          <a:noFill/>
        </p:spPr>
        <p:txBody>
          <a:bodyPr wrap="square" rtlCol="0">
            <a:spAutoFit/>
          </a:bodyPr>
          <a:lstStyle/>
          <a:p>
            <a:r>
              <a:rPr lang="fr-FR" dirty="0"/>
              <a:t>Rubrique 2-…</a:t>
            </a:r>
          </a:p>
          <a:p>
            <a:r>
              <a:rPr lang="fr-FR" dirty="0"/>
              <a:t>Q1-…</a:t>
            </a:r>
          </a:p>
          <a:p>
            <a:r>
              <a:rPr lang="fr-FR" dirty="0"/>
              <a:t>R1…</a:t>
            </a:r>
          </a:p>
          <a:p>
            <a:r>
              <a:rPr lang="fr-FR" dirty="0"/>
              <a:t>Q2-….</a:t>
            </a:r>
          </a:p>
          <a:p>
            <a:r>
              <a:rPr lang="fr-FR" dirty="0"/>
              <a:t>R2…</a:t>
            </a:r>
          </a:p>
        </p:txBody>
      </p:sp>
    </p:spTree>
    <p:extLst>
      <p:ext uri="{BB962C8B-B14F-4D97-AF65-F5344CB8AC3E}">
        <p14:creationId xmlns:p14="http://schemas.microsoft.com/office/powerpoint/2010/main" val="1797122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3819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a:extLst>
              <a:ext uri="{FF2B5EF4-FFF2-40B4-BE49-F238E27FC236}">
                <a16:creationId xmlns:a16="http://schemas.microsoft.com/office/drawing/2014/main" id="{EF2B9B3A-7041-939A-597A-8AA9B609161A}"/>
              </a:ext>
            </a:extLst>
          </p:cNvPr>
          <p:cNvSpPr txBox="1"/>
          <p:nvPr/>
        </p:nvSpPr>
        <p:spPr>
          <a:xfrm>
            <a:off x="402004" y="199787"/>
            <a:ext cx="2238646" cy="369332"/>
          </a:xfrm>
          <a:prstGeom prst="rect">
            <a:avLst/>
          </a:prstGeom>
          <a:noFill/>
        </p:spPr>
        <p:txBody>
          <a:bodyPr wrap="square">
            <a:spAutoFit/>
          </a:bodyPr>
          <a:lstStyle/>
          <a:p>
            <a:r>
              <a:rPr lang="fr-FR" sz="1800" dirty="0"/>
              <a:t>Période 5 (4</a:t>
            </a:r>
            <a:r>
              <a:rPr lang="fr-FR" sz="1800" baseline="30000" dirty="0"/>
              <a:t>ème</a:t>
            </a:r>
            <a:r>
              <a:rPr lang="fr-FR" sz="1800" dirty="0"/>
              <a:t>) </a:t>
            </a:r>
            <a:endParaRPr lang="fr-FR" dirty="0"/>
          </a:p>
        </p:txBody>
      </p:sp>
      <p:sp>
        <p:nvSpPr>
          <p:cNvPr id="5" name="ZoneTexte 4">
            <a:extLst>
              <a:ext uri="{FF2B5EF4-FFF2-40B4-BE49-F238E27FC236}">
                <a16:creationId xmlns:a16="http://schemas.microsoft.com/office/drawing/2014/main" id="{C278BE7F-930E-176F-7525-AE627DD896AD}"/>
              </a:ext>
            </a:extLst>
          </p:cNvPr>
          <p:cNvSpPr txBox="1"/>
          <p:nvPr/>
        </p:nvSpPr>
        <p:spPr>
          <a:xfrm>
            <a:off x="2527540" y="204884"/>
            <a:ext cx="8932370" cy="646331"/>
          </a:xfrm>
          <a:prstGeom prst="rect">
            <a:avLst/>
          </a:prstGeom>
          <a:noFill/>
        </p:spPr>
        <p:txBody>
          <a:bodyPr wrap="square">
            <a:spAutoFit/>
          </a:bodyPr>
          <a:lstStyle/>
          <a:p>
            <a:r>
              <a:rPr lang="fr-FR" sz="1800" dirty="0"/>
              <a:t>Insérer le/les films de l’interview de mes parents et/ou d’un professionnel sur son métier.</a:t>
            </a:r>
          </a:p>
          <a:p>
            <a:r>
              <a:rPr lang="fr-FR" dirty="0"/>
              <a:t>Spécifier sous la vidéo le métier, l’entreprise, la fonction de la personne.</a:t>
            </a:r>
          </a:p>
        </p:txBody>
      </p:sp>
    </p:spTree>
    <p:extLst>
      <p:ext uri="{BB962C8B-B14F-4D97-AF65-F5344CB8AC3E}">
        <p14:creationId xmlns:p14="http://schemas.microsoft.com/office/powerpoint/2010/main" val="8769926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2195</TotalTime>
  <Words>2024</Words>
  <Application>Microsoft Office PowerPoint</Application>
  <PresentationFormat>Grand écran</PresentationFormat>
  <Paragraphs>619</Paragraphs>
  <Slides>17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17</vt:i4>
      </vt:variant>
    </vt:vector>
  </HeadingPairs>
  <TitlesOfParts>
    <vt:vector size="23" baseType="lpstr">
      <vt:lpstr>Arial</vt:lpstr>
      <vt:lpstr>Bahnschrift SemiLight</vt:lpstr>
      <vt:lpstr>Calibri</vt:lpstr>
      <vt:lpstr>Calibri Light</vt:lpstr>
      <vt:lpstr>Marianne</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POURSUIVRE EN CLASSE DE QUATRIEME</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Anne SCHWINDENHAMMER</dc:creator>
  <cp:lastModifiedBy>Anne SCHWINDENHAMMER</cp:lastModifiedBy>
  <cp:revision>43</cp:revision>
  <dcterms:created xsi:type="dcterms:W3CDTF">2023-08-21T04:25:13Z</dcterms:created>
  <dcterms:modified xsi:type="dcterms:W3CDTF">2026-08-26T07:09:00Z</dcterms:modified>
</cp:coreProperties>
</file>